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83" r:id="rId1"/>
  </p:sldMasterIdLst>
  <p:notesMasterIdLst>
    <p:notesMasterId r:id="rId101"/>
  </p:notesMasterIdLst>
  <p:sldIdLst>
    <p:sldId id="434" r:id="rId2"/>
    <p:sldId id="435" r:id="rId3"/>
    <p:sldId id="494" r:id="rId4"/>
    <p:sldId id="256" r:id="rId5"/>
    <p:sldId id="523" r:id="rId6"/>
    <p:sldId id="498" r:id="rId7"/>
    <p:sldId id="411" r:id="rId8"/>
    <p:sldId id="530" r:id="rId9"/>
    <p:sldId id="496" r:id="rId10"/>
    <p:sldId id="278" r:id="rId11"/>
    <p:sldId id="462" r:id="rId12"/>
    <p:sldId id="463" r:id="rId13"/>
    <p:sldId id="424" r:id="rId14"/>
    <p:sldId id="503" r:id="rId15"/>
    <p:sldId id="465" r:id="rId16"/>
    <p:sldId id="489" r:id="rId17"/>
    <p:sldId id="490" r:id="rId18"/>
    <p:sldId id="491" r:id="rId19"/>
    <p:sldId id="492" r:id="rId20"/>
    <p:sldId id="504" r:id="rId21"/>
    <p:sldId id="505" r:id="rId22"/>
    <p:sldId id="289" r:id="rId23"/>
    <p:sldId id="372" r:id="rId24"/>
    <p:sldId id="438" r:id="rId25"/>
    <p:sldId id="506" r:id="rId26"/>
    <p:sldId id="428" r:id="rId27"/>
    <p:sldId id="421" r:id="rId28"/>
    <p:sldId id="331" r:id="rId29"/>
    <p:sldId id="437" r:id="rId30"/>
    <p:sldId id="339" r:id="rId31"/>
    <p:sldId id="340" r:id="rId32"/>
    <p:sldId id="341" r:id="rId33"/>
    <p:sldId id="342" r:id="rId34"/>
    <p:sldId id="344" r:id="rId35"/>
    <p:sldId id="495" r:id="rId36"/>
    <p:sldId id="395" r:id="rId37"/>
    <p:sldId id="481" r:id="rId38"/>
    <p:sldId id="410" r:id="rId39"/>
    <p:sldId id="493" r:id="rId40"/>
    <p:sldId id="429" r:id="rId41"/>
    <p:sldId id="345" r:id="rId42"/>
    <p:sldId id="348" r:id="rId43"/>
    <p:sldId id="430" r:id="rId44"/>
    <p:sldId id="476" r:id="rId45"/>
    <p:sldId id="477" r:id="rId46"/>
    <p:sldId id="527" r:id="rId47"/>
    <p:sldId id="499" r:id="rId48"/>
    <p:sldId id="500" r:id="rId49"/>
    <p:sldId id="501" r:id="rId50"/>
    <p:sldId id="508" r:id="rId51"/>
    <p:sldId id="509" r:id="rId52"/>
    <p:sldId id="510" r:id="rId53"/>
    <p:sldId id="511" r:id="rId54"/>
    <p:sldId id="512" r:id="rId55"/>
    <p:sldId id="513" r:id="rId56"/>
    <p:sldId id="514" r:id="rId57"/>
    <p:sldId id="515" r:id="rId58"/>
    <p:sldId id="516" r:id="rId59"/>
    <p:sldId id="517" r:id="rId60"/>
    <p:sldId id="518" r:id="rId61"/>
    <p:sldId id="519" r:id="rId62"/>
    <p:sldId id="520" r:id="rId63"/>
    <p:sldId id="484" r:id="rId64"/>
    <p:sldId id="349" r:id="rId65"/>
    <p:sldId id="397" r:id="rId66"/>
    <p:sldId id="396" r:id="rId67"/>
    <p:sldId id="524" r:id="rId68"/>
    <p:sldId id="425" r:id="rId69"/>
    <p:sldId id="389" r:id="rId70"/>
    <p:sldId id="409" r:id="rId71"/>
    <p:sldId id="440" r:id="rId72"/>
    <p:sldId id="407" r:id="rId73"/>
    <p:sldId id="375" r:id="rId74"/>
    <p:sldId id="406" r:id="rId75"/>
    <p:sldId id="431" r:id="rId76"/>
    <p:sldId id="441" r:id="rId77"/>
    <p:sldId id="357" r:id="rId78"/>
    <p:sldId id="378" r:id="rId79"/>
    <p:sldId id="444" r:id="rId80"/>
    <p:sldId id="482" r:id="rId81"/>
    <p:sldId id="367" r:id="rId82"/>
    <p:sldId id="368" r:id="rId83"/>
    <p:sldId id="422" r:id="rId84"/>
    <p:sldId id="432" r:id="rId85"/>
    <p:sldId id="485" r:id="rId86"/>
    <p:sldId id="507" r:id="rId87"/>
    <p:sldId id="365" r:id="rId88"/>
    <p:sldId id="446" r:id="rId89"/>
    <p:sldId id="423" r:id="rId90"/>
    <p:sldId id="528" r:id="rId91"/>
    <p:sldId id="529" r:id="rId92"/>
    <p:sldId id="391" r:id="rId93"/>
    <p:sldId id="449" r:id="rId94"/>
    <p:sldId id="442" r:id="rId95"/>
    <p:sldId id="448" r:id="rId96"/>
    <p:sldId id="526" r:id="rId97"/>
    <p:sldId id="486" r:id="rId98"/>
    <p:sldId id="487" r:id="rId99"/>
    <p:sldId id="522" r:id="rId10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1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E980329-402B-7B40-9001-A683E80BB518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F7471F-4FAA-214A-8D90-B735930FC7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ventry.ac.uk/latestnewsandevents/a/2341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kaywa.com" TargetMode="External"/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youtube.com/watch?v=DcTsvn_cC68&amp;feature=player_embedded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keegroup.com/researchdocument.dorid=14058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.uiuc.edu/og/news/2008/10/can-you-hear-us-now-cell-phone-policy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http://www.brightsurf.com/news/headlines/41484/UNC_study_text_messaging_may_help_children_fight_off_obesity.html</a:t>
            </a:r>
          </a:p>
          <a:p>
            <a:r>
              <a:rPr lang="en-US" b="1" i="1" dirty="0" err="1" smtClean="0"/>
              <a:t>Txtng</a:t>
            </a:r>
            <a:r>
              <a:rPr lang="en-US" b="1" i="1" dirty="0" smtClean="0"/>
              <a:t>: The Gr8 Db8</a:t>
            </a:r>
            <a:r>
              <a:rPr lang="en-US" b="1" dirty="0" smtClean="0"/>
              <a:t> by David Crystal.</a:t>
            </a:r>
          </a:p>
          <a:p>
            <a:r>
              <a:rPr lang="en-US" dirty="0" smtClean="0">
                <a:hlinkClick r:id="rId3"/>
              </a:rPr>
              <a:t>www.coventry.ac.uk/latestnewsandevents/a/2341</a:t>
            </a:r>
            <a:endParaRPr lang="en-US" dirty="0" smtClean="0"/>
          </a:p>
          <a:p>
            <a:r>
              <a:rPr lang="en-US" dirty="0" smtClean="0"/>
              <a:t>http://74.125.93.104/search?q=cache:YmTV69ZfkWkJ:www.mlearn.org.za/CD/papers/Ngambi.pdf+%22Dick+Ng%27ambi%22+AND+%22FAQ%22+AND+%22phone%22&amp;cd=1&amp;hl=</a:t>
            </a:r>
            <a:r>
              <a:rPr lang="en-US" dirty="0" err="1" smtClean="0"/>
              <a:t>en&amp;ct</a:t>
            </a:r>
            <a:r>
              <a:rPr lang="en-US" dirty="0" smtClean="0"/>
              <a:t>=</a:t>
            </a:r>
            <a:r>
              <a:rPr lang="en-US" dirty="0" err="1" smtClean="0"/>
              <a:t>clnk&amp;gl</a:t>
            </a:r>
            <a:r>
              <a:rPr lang="en-US" dirty="0" smtClean="0"/>
              <a:t>=</a:t>
            </a:r>
            <a:r>
              <a:rPr lang="en-US" dirty="0" err="1" smtClean="0"/>
              <a:t>us&amp;client</a:t>
            </a:r>
            <a:r>
              <a:rPr lang="en-US" dirty="0" smtClean="0"/>
              <a:t>=</a:t>
            </a:r>
            <a:r>
              <a:rPr lang="en-US" dirty="0" err="1" smtClean="0"/>
              <a:t>firefox</a:t>
            </a:r>
            <a:r>
              <a:rPr lang="en-US" dirty="0" smtClean="0"/>
              <a:t>-a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F7471F-4FAA-214A-8D90-B735930FC7A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4D9CBB-E036-2747-84C1-874EE3185E5E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Teacher in India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84F3B3-0055-FE47-8401-4C26E80929C8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Teacher in India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84F3B3-0055-FE47-8401-4C26E80929C8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Teacher in India</a:t>
            </a: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CEA765-CD18-8340-9CB6-1E85AD834608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Lynn Sullivan</a:t>
            </a: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4FB9E7-4871-C140-8B06-C57983863298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Teacher in India</a:t>
            </a: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58299A-3176-804B-8C81-EA4034BC9422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solidFill>
                <a:srgbClr val="2B142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54A17B-5D88-FC48-B1C5-608556353400}" type="slidenum">
              <a:rPr lang="en-US" smtClean="0"/>
              <a:pPr>
                <a:defRPr/>
              </a:pPr>
              <a:t>71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Steve Collis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902F3B-038D-864A-92C1-7C0975021E26}" type="slidenum">
              <a:rPr lang="en-US" smtClean="0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smtClean="0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Use Textmarks.com all sign up…all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7A9ADD-18D6-0945-92B8-6AF0F45AABF5}" type="slidenum">
              <a:rPr lang="en-US" smtClean="0"/>
              <a:pPr>
                <a:defRPr/>
              </a:pPr>
              <a:t>84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800" dirty="0" smtClean="0">
                <a:solidFill>
                  <a:srgbClr val="2B142D"/>
                </a:solidFill>
                <a:ea typeface="+mn-ea"/>
                <a:cs typeface="+mn-cs"/>
                <a:hlinkClick r:id="rId3"/>
              </a:rPr>
              <a:t>http://kaywa.com</a:t>
            </a:r>
            <a:r>
              <a:rPr lang="en-US" sz="800" dirty="0" smtClean="0">
                <a:solidFill>
                  <a:srgbClr val="2B142D"/>
                </a:solidFill>
                <a:ea typeface="+mn-ea"/>
                <a:cs typeface="+mn-cs"/>
              </a:rPr>
              <a:t> </a:t>
            </a:r>
          </a:p>
          <a:p>
            <a:pPr eaLnBrk="1" hangingPunct="1">
              <a:defRPr/>
            </a:pPr>
            <a:r>
              <a:rPr lang="en-US" sz="800" dirty="0" smtClean="0">
                <a:solidFill>
                  <a:srgbClr val="2B142D"/>
                </a:solidFill>
                <a:ea typeface="+mn-ea"/>
                <a:cs typeface="+mn-cs"/>
              </a:rPr>
              <a:t>Link:</a:t>
            </a:r>
          </a:p>
          <a:p>
            <a:pPr eaLnBrk="1" hangingPunct="1">
              <a:defRPr/>
            </a:pPr>
            <a:r>
              <a:rPr lang="en-US" sz="800" dirty="0" smtClean="0">
                <a:solidFill>
                  <a:srgbClr val="2B142D"/>
                </a:solidFill>
                <a:ea typeface="+mn-ea"/>
                <a:cs typeface="+mn-cs"/>
                <a:hlinkClick r:id="rId4"/>
              </a:rPr>
              <a:t>http://www.youtube.com/watch?v=DcTsvn_cC68&amp;feature=player_embedded</a:t>
            </a:r>
            <a:r>
              <a:rPr lang="en-US" sz="800" dirty="0" smtClean="0">
                <a:solidFill>
                  <a:srgbClr val="2B142D"/>
                </a:solidFill>
                <a:ea typeface="+mn-ea"/>
                <a:cs typeface="+mn-cs"/>
              </a:rPr>
              <a:t> 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F72B19-B38F-BF43-8CA8-40626073E15E}" type="slidenum">
              <a:rPr lang="en-US" smtClean="0"/>
              <a:pPr>
                <a:defRPr/>
              </a:pPr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Lucida Grande" pitchFamily="-65" charset="0"/>
              </a:rPr>
              <a:t>Retrieved:</a:t>
            </a:r>
          </a:p>
          <a:p>
            <a:r>
              <a:rPr lang="en-US" dirty="0" smtClean="0"/>
              <a:t>http://www.statcan.gc.ca/daily-quotidien/080423/dq080423d-eng.htm </a:t>
            </a:r>
          </a:p>
          <a:p>
            <a:r>
              <a:rPr lang="en-US" dirty="0" smtClean="0"/>
              <a:t>http://www.cbc.ca/technology/story/2009/03/02/un-telecommunications.html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www.internetworldstats.com/am/ca.htm</a:t>
            </a:r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docs.google.com/gview?a</a:t>
            </a:r>
            <a:r>
              <a:rPr lang="en-US" dirty="0" smtClean="0"/>
              <a:t>=</a:t>
            </a:r>
            <a:r>
              <a:rPr lang="en-US" dirty="0" err="1" smtClean="0"/>
              <a:t>v&amp;q</a:t>
            </a:r>
            <a:r>
              <a:rPr lang="en-US" dirty="0" smtClean="0"/>
              <a:t>=cache:_1yeXAU_sXoJ:safelivingtechnologies.com/PDF%27s/cellphone-children-toronto.pdf+%23+%23+Canada%27s+Office+of+Consumer+Affairs+-+The+Expansion+of+Cellphone+...&amp;hl=</a:t>
            </a:r>
            <a:r>
              <a:rPr lang="en-US" dirty="0" err="1" smtClean="0"/>
              <a:t>en&amp;gl</a:t>
            </a:r>
            <a:r>
              <a:rPr lang="en-US" dirty="0" smtClean="0"/>
              <a:t>=us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F8F8AF-AFB6-D94D-B455-EB4F661FEE8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Rockwell" pitchFamily="-65" charset="0"/>
              </a:rPr>
              <a:t>Amoroso, (2006).  Tween Market has the potential to double by 2010.  Yankee Group Retrieved from </a:t>
            </a:r>
            <a:r>
              <a:rPr lang="en-US" smtClean="0">
                <a:latin typeface="Rockwell" pitchFamily="-65" charset="0"/>
                <a:hlinkClick r:id="rId3"/>
              </a:rPr>
              <a:t>www.yankeegroup.com/researchdocument.dorid=14058</a:t>
            </a:r>
            <a:r>
              <a:rPr lang="en-US" smtClean="0">
                <a:latin typeface="Rockwell" pitchFamily="-65" charset="0"/>
              </a:rPr>
              <a:t>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6644E6-429E-4C4E-8814-2C32EBC2069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Study by Common Sense Media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50ACDF-929F-4648-B1C8-619796E44160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Study by Common Sense Media 2009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F7471F-4FAA-214A-8D90-B735930FC7AA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Common Sense Media 09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879A8C-076C-0943-9432-EB2A41F0B4A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http://www.cnn.com/video/#/video/bestoftv/2009/01/15/pn.sexting.teens.cnn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6748E0-7F1E-3243-B39A-321EB6E6783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hlinkClick r:id="rId3"/>
              </a:rPr>
              <a:t>http://www.uni.uiuc.edu/og/news/2008/10/can-you-hear-us-now-cell-phone-policy</a:t>
            </a:r>
            <a:r>
              <a:rPr lang="en-US" smtClean="0"/>
              <a:t> 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374B85-D2E4-7A4B-A602-8EDBB7BF348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6B9B48-6501-4D47-BD86-6B9AD5B0EFE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487363" y="411163"/>
            <a:ext cx="8169275" cy="6035675"/>
            <a:chOff x="486873" y="411480"/>
            <a:chExt cx="8170255" cy="6035040"/>
          </a:xfrm>
        </p:grpSpPr>
        <p:pic>
          <p:nvPicPr>
            <p:cNvPr id="5" name="Picture 4" descr="PaperPanel-Title.jpg"/>
            <p:cNvPicPr>
              <a:picLocks noChangeAspect="1"/>
            </p:cNvPicPr>
            <p:nvPr/>
          </p:nvPicPr>
          <p:blipFill>
            <a:blip r:embed="rId2"/>
            <a:srcRect r="2128"/>
            <a:stretch>
              <a:fillRect/>
            </a:stretch>
          </p:blipFill>
          <p:spPr>
            <a:xfrm>
              <a:off x="486873" y="411480"/>
              <a:ext cx="8170255" cy="6035040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sp>
          <p:nvSpPr>
            <p:cNvPr id="6" name="Rectangle 5"/>
            <p:cNvSpPr>
              <a:spLocks/>
            </p:cNvSpPr>
            <p:nvPr/>
          </p:nvSpPr>
          <p:spPr>
            <a:xfrm>
              <a:off x="563082" y="474973"/>
              <a:ext cx="7982908" cy="5889005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563082" y="6133815"/>
              <a:ext cx="7982908" cy="1588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563082" y="457512"/>
              <a:ext cx="7982908" cy="2577829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573088" y="6122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CDAAE-A4A9-3A4E-8D11-171F8887BF45}" type="datetime1">
              <a:rPr lang="en-US"/>
              <a:pPr>
                <a:defRPr/>
              </a:pPr>
              <a:t>9/18/2009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988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988"/>
            <a:ext cx="762000" cy="2714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D7725-CC92-E640-A00D-0C69A75D7880}" type="slidenum">
              <a:rPr lang="en-US"/>
              <a:pPr>
                <a:defRPr/>
              </a:pPr>
              <a:t>‹#›</a:t>
            </a:fld>
            <a:endParaRPr lang="en-US" sz="14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9" name="Picture 8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>
                <a:grpSpLocks/>
              </p:cNvGrpSpPr>
              <p:nvPr/>
            </p:nvGrpSpPr>
            <p:grpSpPr bwMode="auto">
              <a:xfrm>
                <a:off x="255900" y="237186"/>
                <a:ext cx="8622676" cy="6364582"/>
                <a:chOff x="247025" y="246872"/>
                <a:chExt cx="8622676" cy="6364582"/>
              </a:xfrm>
            </p:grpSpPr>
            <p:sp>
              <p:nvSpPr>
                <p:cNvPr id="11" name="Rectangle 10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/>
                </a:p>
              </p:txBody>
            </p: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8" name="Rectangle 7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13" name="Rectangle 12"/>
          <p:cNvSpPr/>
          <p:nvPr/>
        </p:nvSpPr>
        <p:spPr>
          <a:xfrm rot="10800000">
            <a:off x="258763" y="1593850"/>
            <a:ext cx="3575050" cy="6508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4" name="Rectangle 13"/>
          <p:cNvSpPr/>
          <p:nvPr/>
        </p:nvSpPr>
        <p:spPr>
          <a:xfrm rot="10800000">
            <a:off x="258763" y="1593850"/>
            <a:ext cx="3575050" cy="6508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 rtlCol="0">
            <a:norm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B4115-A60C-494D-9980-97815AA6B6C4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88213-BABA-F84C-86B0-E4DEEA9ED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6" name="Group 26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8" name="Picture 7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5900" y="237186"/>
                <a:ext cx="8622676" cy="6364582"/>
                <a:chOff x="247025" y="246872"/>
                <a:chExt cx="8622676" cy="6364582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64437-59EB-0949-9F90-BAF9A5F9E6F5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B06FC-D8AE-3643-BF66-E4FC5A993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6" name="Picture 5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" name="Rectangle 9"/>
          <p:cNvSpPr/>
          <p:nvPr/>
        </p:nvSpPr>
        <p:spPr>
          <a:xfrm>
            <a:off x="255588" y="4203700"/>
            <a:ext cx="8623300" cy="6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255588" y="4203700"/>
            <a:ext cx="8623300" cy="6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rtlCol="0">
            <a:normAutofit/>
          </a:bodyPr>
          <a:lstStyle>
            <a:lvl1pPr marL="0" indent="0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8961-9E97-B147-B765-9F47C40F373F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C543E-15FA-184C-A184-21F230057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5" name="Picture 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03665-4DBF-F745-BF20-765A53003D23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D27D8-C95D-C443-8DF4-1EB65336C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5" name="Picture 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9" name="Rectangle 8"/>
          <p:cNvSpPr/>
          <p:nvPr/>
        </p:nvSpPr>
        <p:spPr>
          <a:xfrm rot="5400000">
            <a:off x="4242594" y="3274219"/>
            <a:ext cx="6135688" cy="6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Rectangle 9"/>
          <p:cNvSpPr/>
          <p:nvPr/>
        </p:nvSpPr>
        <p:spPr>
          <a:xfrm rot="5400000">
            <a:off x="4242594" y="3274219"/>
            <a:ext cx="6135688" cy="6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5D1FC-DD3D-584E-BA58-ECB7BA3DED6C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0FD27-F8A6-4345-9E3B-EDA873FDD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573B6-5CFF-4D4D-899E-57BA18908104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A6B62-787D-A849-AC27-B17D69262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5" name="Picture 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" name="Rectangle 8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0D87E-8A94-7F41-B114-3C7E9532DB21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7E68B-BA8C-5A47-96B8-15E9BED809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perPanel-Title.jpg"/>
          <p:cNvPicPr>
            <a:picLocks noChangeAspect="1"/>
          </p:cNvPicPr>
          <p:nvPr/>
        </p:nvPicPr>
        <p:blipFill>
          <a:blip r:embed="rId2"/>
          <a:srcRect r="2128"/>
          <a:stretch>
            <a:fillRect/>
          </a:stretch>
        </p:blipFill>
        <p:spPr>
          <a:xfrm>
            <a:off x="486873" y="411480"/>
            <a:ext cx="8170255" cy="6035040"/>
          </a:xfrm>
          <a:prstGeom prst="rect">
            <a:avLst/>
          </a:prstGeom>
          <a:noFill/>
          <a:ln w="12700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scene3d>
            <a:camera prst="perspectiveFront" fov="4800000"/>
            <a:lightRig rig="threePt" dir="t"/>
          </a:scene3d>
        </p:spPr>
      </p:pic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563563" y="476250"/>
            <a:ext cx="7981950" cy="5888038"/>
            <a:chOff x="562842" y="475488"/>
            <a:chExt cx="7982713" cy="5888736"/>
          </a:xfrm>
        </p:grpSpPr>
        <p:sp>
          <p:nvSpPr>
            <p:cNvPr id="7" name="Rectangle 6"/>
            <p:cNvSpPr>
              <a:spLocks/>
            </p:cNvSpPr>
            <p:nvPr/>
          </p:nvSpPr>
          <p:spPr>
            <a:xfrm>
              <a:off x="562842" y="475488"/>
              <a:ext cx="7982713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62842" y="6134009"/>
              <a:ext cx="7982713" cy="1588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62842" y="3427001"/>
              <a:ext cx="7982713" cy="1587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3"/>
          </p:nvPr>
        </p:nvSpPr>
        <p:spPr>
          <a:xfrm>
            <a:off x="569913" y="6122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ED6A3-B472-9744-AB6D-5636D3A3CCE5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5638800" y="6124575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5" name="Picture 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>
            <a:noAutofit/>
          </a:bodyPr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2ADFF-E6C3-DA4F-BD08-BABC8AAB5978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84C64-19AD-C148-8DC6-1CF87EDDF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6" name="Picture 5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Rectangle 9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26363-1FE1-7B4B-8C9B-29B079A17A96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48B69-5D77-3C45-A804-1D8A33F65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8" name="Picture 7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10" name="Rectangle 9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" name="Rectangle 11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</p:grpSp>
      <p:cxnSp>
        <p:nvCxnSpPr>
          <p:cNvPr id="13" name="Straight Connector 12"/>
          <p:cNvCxnSpPr/>
          <p:nvPr/>
        </p:nvCxnSpPr>
        <p:spPr>
          <a:xfrm rot="16200000" flipH="1">
            <a:off x="2216944" y="4026694"/>
            <a:ext cx="4711700" cy="1588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/>
          <p:cNvCxnSpPr/>
          <p:nvPr/>
        </p:nvCxnSpPr>
        <p:spPr>
          <a:xfrm rot="16200000" flipH="1">
            <a:off x="2216944" y="4026694"/>
            <a:ext cx="4711700" cy="1588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A1884-3390-8A4C-AA4E-D0B7B381F4DA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B100C-88A2-F74A-B446-28E83E5E76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4" name="Picture 3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6" name="Rectangle 5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" name="Rectangle 7"/>
              <p:cNvSpPr/>
              <p:nvPr/>
            </p:nvSpPr>
            <p:spPr>
              <a:xfrm>
                <a:off x="247025" y="1611845"/>
                <a:ext cx="8622676" cy="6348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9E245-3352-524A-B7B0-FB7B18386E31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CE29E-7909-734F-824A-71EE3E700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pic>
          <p:nvPicPr>
            <p:cNvPr id="3" name="Picture 2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55900" y="237186"/>
              <a:ext cx="8622676" cy="6364582"/>
              <a:chOff x="247025" y="246872"/>
              <a:chExt cx="8622676" cy="6364582"/>
            </a:xfrm>
          </p:grpSpPr>
          <p:sp>
            <p:nvSpPr>
              <p:cNvPr id="5" name="Rectangle 4"/>
              <p:cNvSpPr>
                <a:spLocks/>
              </p:cNvSpPr>
              <p:nvPr/>
            </p:nvSpPr>
            <p:spPr>
              <a:xfrm>
                <a:off x="247025" y="246872"/>
                <a:ext cx="8622676" cy="6364582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/>
              </a:p>
            </p:txBody>
          </p:sp>
          <p:cxnSp>
            <p:nvCxnSpPr>
              <p:cNvPr id="6" name="Straight Connector 5"/>
              <p:cNvCxnSpPr/>
              <p:nvPr/>
            </p:nvCxnSpPr>
            <p:spPr>
              <a:xfrm>
                <a:off x="247025" y="6389249"/>
                <a:ext cx="8622676" cy="1587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3D6F9-7D99-4642-A439-9F62A07ACBB0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74819-C09C-BA4E-BA6F-0C838CB67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182563" y="173038"/>
            <a:ext cx="8778875" cy="6511925"/>
            <a:chOff x="182880" y="173699"/>
            <a:chExt cx="8778240" cy="6510602"/>
          </a:xfrm>
        </p:grpSpPr>
        <p:grpSp>
          <p:nvGrpSpPr>
            <p:cNvPr id="6" name="Group 26"/>
            <p:cNvGrpSpPr>
              <a:grpSpLocks/>
            </p:cNvGrpSpPr>
            <p:nvPr/>
          </p:nvGrpSpPr>
          <p:grpSpPr bwMode="auto"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8" name="Picture 7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255900" y="237186"/>
                <a:ext cx="8622676" cy="6364582"/>
                <a:chOff x="247025" y="246872"/>
                <a:chExt cx="8622676" cy="6364582"/>
              </a:xfrm>
            </p:grpSpPr>
            <p:sp>
              <p:nvSpPr>
                <p:cNvPr id="10" name="Rectangle 9"/>
                <p:cNvSpPr>
                  <a:spLocks/>
                </p:cNvSpPr>
                <p:nvPr/>
              </p:nvSpPr>
              <p:spPr>
                <a:xfrm>
                  <a:off x="247025" y="246872"/>
                  <a:ext cx="8622676" cy="6364582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/>
                </a:p>
              </p:txBody>
            </p: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247025" y="6389249"/>
                  <a:ext cx="8622676" cy="1587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7" name="Rectangle 6"/>
            <p:cNvSpPr/>
            <p:nvPr/>
          </p:nvSpPr>
          <p:spPr>
            <a:xfrm rot="5400000">
              <a:off x="801568" y="3274246"/>
              <a:ext cx="6134441" cy="6349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66094-5641-E646-9561-9F3BE54852ED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B1222-1DA5-C541-8183-E9CE7DC9A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00113" y="244475"/>
            <a:ext cx="7345362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00113" y="2133600"/>
            <a:ext cx="7345362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4475" y="6372225"/>
            <a:ext cx="2133600" cy="258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pPr>
              <a:defRPr/>
            </a:pPr>
            <a:fld id="{7215A0C6-BA8F-D14E-A473-C33C8548258D}" type="datetime1">
              <a:rPr lang="en-US"/>
              <a:pPr>
                <a:defRPr/>
              </a:pPr>
              <a:t>9/18/2009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9475" y="6372225"/>
            <a:ext cx="2895600" cy="257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0BCC1"/>
                </a:solidFill>
                <a:latin typeface="Brush Script MT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0BCC1"/>
                </a:solidFill>
                <a:latin typeface="Calisto MT" pitchFamily="-65" charset="0"/>
              </a:defRPr>
            </a:lvl1pPr>
          </a:lstStyle>
          <a:p>
            <a:pPr>
              <a:defRPr/>
            </a:pPr>
            <a:fld id="{003929E3-79E7-D64F-BA6F-CC09684D4E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  <p:sldLayoutId id="2147484428" r:id="rId12"/>
    <p:sldLayoutId id="2147484429" r:id="rId13"/>
    <p:sldLayoutId id="2147484430" r:id="rId14"/>
    <p:sldLayoutId id="214748441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404040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sto MT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rgbClr val="404040"/>
        </a:buClr>
        <a:buFont typeface="Arial" pitchFamily="-65" charset="0"/>
        <a:buChar char="•"/>
        <a:defRPr sz="2400" kern="1200">
          <a:solidFill>
            <a:srgbClr val="404040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5794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pitchFamily="-65" charset="0"/>
        <a:buChar char="•"/>
        <a:defRPr sz="2200" kern="1200">
          <a:solidFill>
            <a:srgbClr val="404040"/>
          </a:solidFill>
          <a:latin typeface="+mn-lt"/>
          <a:ea typeface="ＭＳ Ｐゴシック" pitchFamily="-65" charset="-128"/>
          <a:cs typeface="+mn-cs"/>
        </a:defRPr>
      </a:lvl2pPr>
      <a:lvl3pPr marL="8080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pitchFamily="-65" charset="0"/>
        <a:buChar char="•"/>
        <a:defRPr sz="2000" kern="1200">
          <a:solidFill>
            <a:srgbClr val="404040"/>
          </a:solidFill>
          <a:latin typeface="+mn-lt"/>
          <a:ea typeface="ＭＳ Ｐゴシック" pitchFamily="-65" charset="-128"/>
          <a:cs typeface="+mn-cs"/>
        </a:defRPr>
      </a:lvl3pPr>
      <a:lvl4pPr marL="1036638" indent="-228600" algn="l" rtl="0" eaLnBrk="0" fontAlgn="base" hangingPunct="0">
        <a:spcBef>
          <a:spcPts val="600"/>
        </a:spcBef>
        <a:spcAft>
          <a:spcPct val="0"/>
        </a:spcAft>
        <a:buClr>
          <a:srgbClr val="B0BCC1"/>
        </a:buClr>
        <a:buFont typeface="Arial" pitchFamily="-65" charset="0"/>
        <a:buChar char="•"/>
        <a:defRPr kern="1200">
          <a:solidFill>
            <a:srgbClr val="404040"/>
          </a:solidFill>
          <a:latin typeface="+mn-lt"/>
          <a:ea typeface="ＭＳ Ｐゴシック" pitchFamily="-65" charset="-128"/>
          <a:cs typeface="+mn-cs"/>
        </a:defRPr>
      </a:lvl4pPr>
      <a:lvl5pPr marL="1265238" indent="-228600" algn="l" rtl="0" eaLnBrk="0" fontAlgn="base" hangingPunct="0">
        <a:spcBef>
          <a:spcPts val="600"/>
        </a:spcBef>
        <a:spcAft>
          <a:spcPct val="0"/>
        </a:spcAft>
        <a:buClr>
          <a:srgbClr val="404040"/>
        </a:buClr>
        <a:buFont typeface="Arial" pitchFamily="-65" charset="0"/>
        <a:buChar char="•"/>
        <a:defRPr kern="1200">
          <a:solidFill>
            <a:srgbClr val="404040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morrow.org/speakup/speakup_your_data.html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bilemarketer.com" TargetMode="External"/><Relationship Id="rId7" Type="http://schemas.openxmlformats.org/officeDocument/2006/relationships/image" Target="../media/image17.png"/><Relationship Id="rId2" Type="http://schemas.openxmlformats.org/officeDocument/2006/relationships/hyperlink" Target="http://mobileposse.com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79IYZVYIVLA" TargetMode="External"/><Relationship Id="rId2" Type="http://schemas.openxmlformats.org/officeDocument/2006/relationships/hyperlink" Target="http://www.wiredsafety.org/safety/chat_safety/phone_safety/inde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://www.freep.com/article/20080124/NEWS05/801240414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stjosephschooltrenton.com/blog/" TargetMode="External"/><Relationship Id="rId2" Type="http://schemas.openxmlformats.org/officeDocument/2006/relationships/hyperlink" Target="http://hipcast.com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://www.hipcast.com/playweb?audioid=P2dd0285438a9800d5ee8a4a0c6d4c579Yl5/SlREYmpx&amp;buffer=5&amp;fc=CC0099&amp;pc=CCFF33&amp;kc=FFCC33&amp;bc=FFFFFF&amp;autoplay=1&amp;brand=1&amp;player=ap29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gabcast.com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Word_97_-_2003_Document1.doc"/><Relationship Id="rId4" Type="http://schemas.openxmlformats.org/officeDocument/2006/relationships/hyperlink" Target="http://541sparkes.blogspot.com/2007/07/author-blog-6.html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pcast.com/playweb?audioid=P2dd0285438a9800d5ee8a4a0c6d4c579Yl5/SlREYmpx&amp;buffer=5&amp;fc=CC0099&amp;pc=CCFF33&amp;kc=FFCC33&amp;bc=FFFFFF&amp;autoplay=1&amp;brand=1&amp;player=ap29" TargetMode="External"/><Relationship Id="rId2" Type="http://schemas.openxmlformats.org/officeDocument/2006/relationships/hyperlink" Target="http://gabcast.com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hyperlink" Target="http://mrsleeswebblog.blogspot.com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dio.com/yo.aspx?cardId=LvAhgDUPZd6UbBgsTMN2aC" TargetMode="External"/><Relationship Id="rId2" Type="http://schemas.openxmlformats.org/officeDocument/2006/relationships/hyperlink" Target="http://yodio.com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hyperlink" Target="http://www.hipcast.com/playweb?audioid=P2dd0285438a9800d5ee8a4a0c6d4c579Yl5/SlREYmpx&amp;buffer=5&amp;fc=CC0099&amp;pc=CCFF33&amp;kc=FFCC33&amp;bc=FFFFFF&amp;autoplay=1&amp;brand=1&amp;player=ap29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pcast.com/playweb?audioid=P2dd0285438a9800d5ee8a4a0c6d4c579Yl5/SlREYmpx&amp;buffer=5&amp;fc=CC0099&amp;pc=CCFF33&amp;kc=FFCC33&amp;bc=FFFFFF&amp;autoplay=1&amp;brand=1&amp;player=ap29" TargetMode="External"/><Relationship Id="rId2" Type="http://schemas.openxmlformats.org/officeDocument/2006/relationships/hyperlink" Target="http://gcast.com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hyperlink" Target="http://outoftheordinarywithrosemary.blogspot.com/search?updated-max=2008-10-12T16:25:00-05:00&amp;max-results=7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pcast.com/playweb?audioid=P2dd0285438a9800d5ee8a4a0c6d4c579Yl5/SlREYmpx&amp;buffer=5&amp;fc=CC0099&amp;pc=CCFF33&amp;kc=FFCC33&amp;bc=FFFFFF&amp;autoplay=1&amp;brand=1&amp;player=ap29" TargetMode="External"/><Relationship Id="rId2" Type="http://schemas.openxmlformats.org/officeDocument/2006/relationships/hyperlink" Target="http://blogtalkradio.com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ellphonesinlearning.com" TargetMode="External"/><Relationship Id="rId2" Type="http://schemas.openxmlformats.org/officeDocument/2006/relationships/hyperlink" Target="mailto:elikeren@umich.edu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contxts.com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leclaire6english2008.blogspot.com/2008/11/quiet-desperation-or-barbaric-yawping.html" TargetMode="Externa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polleverywhere.com" TargetMode="Externa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voki.com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Users:elizkeren:Desktop:New%20Book:General%20Permission%20Slip%20for%20Class%20Related%20Cell%20Phone%20Use.doc!OLE_LINK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ipadio.com/4325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dial2do.com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dial2do.com" TargetMode="Externa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coolcatteacher.blogspot.com/2008/08/kicking-off-school-year-web-20-style-w.html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fortrecovery.wikispaces.com" TargetMode="Externa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google.com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itemaker.umich.edu/kolb_504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mailto:go@blogger.com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mathematicslearning.blogspot.com/2008/04/mobile-has-changed-my-way.html" TargetMode="External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tags/apcalc06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png"/><Relationship Id="rId4" Type="http://schemas.openxmlformats.org/officeDocument/2006/relationships/hyperlink" Target="http://adifference.blogspot.com/2006/12/flickring-mind-maps-making-learning.html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Utterli.co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3.png"/><Relationship Id="rId4" Type="http://schemas.openxmlformats.org/officeDocument/2006/relationships/hyperlink" Target="http://vceoes.wordpress.com/pictures/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robbo.com" TargetMode="External"/><Relationship Id="rId4" Type="http://schemas.openxmlformats.org/officeDocument/2006/relationships/hyperlink" Target="http://Utterli.com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Utterli.com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5.png"/><Relationship Id="rId4" Type="http://schemas.openxmlformats.org/officeDocument/2006/relationships/hyperlink" Target="http://australianenvironment.wordpress.com/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mailto:ireport@cnn.com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mailto:ireport@cnn.com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flagr.com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textmarks.com" TargetMode="Externa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atomiq.org/archives/2004/04/the_youth_text_2004_challenge.html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ce.org/filmonthefly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ytimes.com/2008/01/20/world/asia/20japan.html?_r=2&amp;pagewanted=1&amp;th&amp;emc=th&amp;oref=slogin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phonevite.com" TargetMode="External"/><Relationship Id="rId2" Type="http://schemas.openxmlformats.org/officeDocument/2006/relationships/hyperlink" Target="http://www.heycosmo.com/common/my_home.php?date=Sun%20Aug%2016%202009%2012:09:31%20GMT-0400%20(EDT)&amp;tzoffset=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://podlinez.com/" TargetMode="Externa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r.org/templates/story/story.php?storyId=1760326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hyperlink" Target="http://kaywa.com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elizkeren\Desktop\Presentations\Using%20Geocached%20QR%20Codes%20for%20Revision%20in%20a%20PE%20Classroom.mov" TargetMode="Externa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hyperlink" Target="http://www.cellularlearning.org" TargetMode="Externa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reencast-o-matic.com/watch/cjXZXBnTa" TargetMode="External"/><Relationship Id="rId2" Type="http://schemas.openxmlformats.org/officeDocument/2006/relationships/hyperlink" Target="http://www.screencast-o-matic.com/watch/cjXZXVn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reencast-o-matic.com/watch/cQenX0eio" TargetMode="Externa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reencast-o-matic.com/watch/cjXZlcnTz" TargetMode="External"/><Relationship Id="rId2" Type="http://schemas.openxmlformats.org/officeDocument/2006/relationships/hyperlink" Target="http://www.teachertube.com/viewVideo.php?video_id=22246&amp;title=Poll_Everywhere_Tutorial&amp;ref=elikere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eachertube.com/viewVideo.php?video_id=22248&amp;title=Flagr_tutorial&amp;ref=elikeren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://screenjel.ly/jaHY84F46v8" TargetMode="External"/><Relationship Id="rId2" Type="http://schemas.openxmlformats.org/officeDocument/2006/relationships/hyperlink" Target="http://www.screenjelly.com/watch/2VnbOOYBnY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creenjel.ly/JmsN9MnbdG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228600" y="533400"/>
            <a:ext cx="8686800" cy="19272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b="1" dirty="0" smtClean="0">
                <a:ea typeface="ＭＳ Ｐゴシック" pitchFamily="-65" charset="-128"/>
                <a:cs typeface="ＭＳ Ｐゴシック" pitchFamily="-65" charset="-128"/>
              </a:rPr>
              <a:t>Send a new text message </a:t>
            </a:r>
            <a:br>
              <a:rPr lang="en-US" sz="4400" b="1" dirty="0" smtClean="0">
                <a:ea typeface="ＭＳ Ｐゴシック" pitchFamily="-65" charset="-128"/>
                <a:cs typeface="ＭＳ Ｐゴシック" pitchFamily="-65" charset="-128"/>
              </a:rPr>
            </a:br>
            <a:r>
              <a:rPr lang="en-US" sz="4400" dirty="0" smtClean="0">
                <a:ea typeface="ＭＳ Ｐゴシック" pitchFamily="-65" charset="-128"/>
                <a:cs typeface="ＭＳ Ｐゴシック" pitchFamily="-65" charset="-128"/>
              </a:rPr>
              <a:t>To: 99503 </a:t>
            </a:r>
            <a:br>
              <a:rPr lang="en-US" sz="4400" dirty="0" smtClean="0">
                <a:ea typeface="ＭＳ Ｐゴシック" pitchFamily="-65" charset="-128"/>
                <a:cs typeface="ＭＳ Ｐゴシック" pitchFamily="-65" charset="-128"/>
              </a:rPr>
            </a:br>
            <a:r>
              <a:rPr lang="en-US" sz="4400" dirty="0" smtClean="0">
                <a:ea typeface="ＭＳ Ｐゴシック" pitchFamily="-65" charset="-128"/>
                <a:cs typeface="ＭＳ Ｐゴシック" pitchFamily="-65" charset="-128"/>
              </a:rPr>
              <a:t>In Message: 24556 and your message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228013" cy="1066800"/>
          </a:xfrm>
        </p:spPr>
        <p:txBody>
          <a:bodyPr>
            <a:normAutofit fontScale="92500" lnSpcReduction="20000"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4000" i="1" dirty="0" smtClean="0">
                <a:ea typeface="ＭＳ Ｐゴシック" pitchFamily="-65" charset="-128"/>
                <a:cs typeface="ＭＳ Ｐゴシック" pitchFamily="-65" charset="-128"/>
              </a:rPr>
              <a:t>What is your biggest question or concern about using cell phones in learning?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By 2010 it is estimated …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589713" y="4178300"/>
            <a:ext cx="2554287" cy="2298700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54% of 8 year olds will have their own cell phone!  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5562600" y="1828800"/>
            <a:ext cx="358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en-US" sz="3200">
                <a:solidFill>
                  <a:srgbClr val="2B142D"/>
                </a:solidFill>
              </a:rPr>
              <a:t>Over 90% of 9-12</a:t>
            </a:r>
            <a:r>
              <a:rPr lang="en-US" sz="3200" baseline="30000">
                <a:solidFill>
                  <a:srgbClr val="2B142D"/>
                </a:solidFill>
              </a:rPr>
              <a:t>th</a:t>
            </a:r>
            <a:r>
              <a:rPr lang="en-US" sz="3200">
                <a:solidFill>
                  <a:srgbClr val="2B142D"/>
                </a:solidFill>
              </a:rPr>
              <a:t> Graders will have cell phones  </a:t>
            </a:r>
          </a:p>
          <a:p>
            <a:pPr algn="ctr">
              <a:spcBef>
                <a:spcPct val="20000"/>
              </a:spcBef>
            </a:pPr>
            <a:endParaRPr lang="en-US" sz="3200">
              <a:solidFill>
                <a:srgbClr val="FFFFFF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3200">
              <a:solidFill>
                <a:srgbClr val="FFFFFF"/>
              </a:solidFill>
            </a:endParaRPr>
          </a:p>
        </p:txBody>
      </p:sp>
      <p:pic>
        <p:nvPicPr>
          <p:cNvPr id="28677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1676400"/>
            <a:ext cx="5562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  <p:bldP spid="14131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096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r>
              <a:rPr lang="en-US" sz="3600">
                <a:solidFill>
                  <a:srgbClr val="000000"/>
                </a:solidFill>
              </a:rPr>
              <a:t>The 21st Century student’s view on their professional future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609600" y="2743200"/>
            <a:ext cx="693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00"/>
                </a:solidFill>
              </a:rPr>
              <a:t>ONLY “23% of advanced technology students K-12” believe that schools are preparing them for the 21st Century Job Force.</a:t>
            </a:r>
          </a:p>
          <a:p>
            <a:pPr>
              <a:spcBef>
                <a:spcPct val="50000"/>
              </a:spcBef>
            </a:pPr>
            <a:endParaRPr lang="en-US" sz="1300">
              <a:solidFill>
                <a:srgbClr val="000000"/>
              </a:solidFill>
              <a:latin typeface="Lucida Grande" pitchFamily="-65" charset="0"/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914400" y="5791200"/>
            <a:ext cx="6172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300" dirty="0">
                <a:solidFill>
                  <a:srgbClr val="000000"/>
                </a:solidFill>
                <a:latin typeface="Lucida Grande" pitchFamily="-65" charset="0"/>
              </a:rPr>
              <a:t>Speak Up 2007 Report.  Retrieved:  </a:t>
            </a:r>
            <a:r>
              <a:rPr lang="en-US" sz="1300" dirty="0">
                <a:solidFill>
                  <a:srgbClr val="000000"/>
                </a:solidFill>
                <a:latin typeface="Lucida Grande" pitchFamily="-65" charset="0"/>
                <a:hlinkClick r:id="rId2"/>
              </a:rPr>
              <a:t>http://www.tomorrow.org/speakup/speakup_your_data.html</a:t>
            </a:r>
            <a:r>
              <a:rPr lang="en-US" sz="1300" dirty="0">
                <a:solidFill>
                  <a:srgbClr val="000000"/>
                </a:solidFill>
                <a:latin typeface="Lucida Grande" pitchFamily="-65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#10;Picture 5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81200"/>
            <a:ext cx="4787900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&#10;Picture 3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4038600"/>
            <a:ext cx="44450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871538" y="533400"/>
            <a:ext cx="8162925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r>
              <a:rPr lang="en-US" sz="3600">
                <a:solidFill>
                  <a:srgbClr val="000000"/>
                </a:solidFill>
              </a:rPr>
              <a:t>Mobile Job Opportunities</a:t>
            </a: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Companies Go Mobile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5525" cy="1920875"/>
          </a:xfrm>
        </p:spPr>
        <p:txBody>
          <a:bodyPr/>
          <a:lstStyle/>
          <a:p>
            <a:pPr eaLnBrk="1" hangingPunct="1">
              <a:buFont typeface="Arial" pitchFamily="-65" charset="0"/>
              <a:buNone/>
            </a:pPr>
            <a:r>
              <a:rPr lang="en-US" sz="2000" b="1" smtClean="0">
                <a:solidFill>
                  <a:srgbClr val="000000"/>
                </a:solidFill>
              </a:rPr>
              <a:t>Mobile Coupons</a:t>
            </a:r>
          </a:p>
          <a:p>
            <a:pPr eaLnBrk="1" hangingPunct="1"/>
            <a:r>
              <a:rPr lang="en-US" sz="2000" smtClean="0">
                <a:solidFill>
                  <a:srgbClr val="000000"/>
                </a:solidFill>
              </a:rPr>
              <a:t>SMS &amp; MMS</a:t>
            </a:r>
          </a:p>
          <a:p>
            <a:pPr eaLnBrk="1" hangingPunct="1"/>
            <a:r>
              <a:rPr lang="en-US" sz="2000" smtClean="0">
                <a:solidFill>
                  <a:srgbClr val="000000"/>
                </a:solidFill>
                <a:hlinkClick r:id="rId2"/>
              </a:rPr>
              <a:t>http://mobileposse.com</a:t>
            </a:r>
            <a:r>
              <a:rPr lang="en-US" sz="200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3"/>
          </p:nvPr>
        </p:nvSpPr>
        <p:spPr>
          <a:xfrm>
            <a:off x="914400" y="3870325"/>
            <a:ext cx="3565525" cy="1920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ea typeface="+mn-ea"/>
                <a:cs typeface="+mn-cs"/>
              </a:rPr>
              <a:t>Mobile Advertising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ea typeface="+mn-ea"/>
                <a:cs typeface="+mn-cs"/>
              </a:rPr>
              <a:t>Latest News on Mobile Marketing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ea typeface="+mn-ea"/>
                <a:cs typeface="+mn-cs"/>
              </a:rPr>
              <a:t>SMS &amp; QRcodes &amp; Call Ins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ea typeface="+mn-ea"/>
                <a:cs typeface="+mn-cs"/>
                <a:hlinkClick r:id="rId3"/>
              </a:rPr>
              <a:t>http://mobilemarketer.com</a:t>
            </a:r>
            <a:r>
              <a:rPr lang="en-US" sz="2000" dirty="0" smtClean="0">
                <a:solidFill>
                  <a:srgbClr val="000000"/>
                </a:solidFill>
                <a:ea typeface="+mn-ea"/>
                <a:cs typeface="+mn-cs"/>
              </a:rPr>
              <a:t>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pic>
        <p:nvPicPr>
          <p:cNvPr id="32773" name="Picture 6" descr="Picture 1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2100" y="1301750"/>
            <a:ext cx="3771900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Picture 14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64213" y="5405438"/>
            <a:ext cx="31019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8" descr="Picture 15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3429000"/>
            <a:ext cx="34290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9" descr="Picture 16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4200" y="1735138"/>
            <a:ext cx="3106738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 for “cell phone  skills” on Monster.com </a:t>
            </a:r>
          </a:p>
        </p:txBody>
      </p:sp>
      <p:pic>
        <p:nvPicPr>
          <p:cNvPr id="33795" name="Picture 2" descr="Picture 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2900" y="2209800"/>
            <a:ext cx="59182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505200" y="2209800"/>
            <a:ext cx="2514600" cy="381000"/>
          </a:xfrm>
          <a:prstGeom prst="rect">
            <a:avLst/>
          </a:prstGeom>
          <a:solidFill>
            <a:srgbClr val="FFFF00">
              <a:alpha val="43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300"/>
              <a:t>Text message one reason why cell phones should NOT be integrated in learning.</a:t>
            </a:r>
          </a:p>
        </p:txBody>
      </p:sp>
      <p:pic>
        <p:nvPicPr>
          <p:cNvPr id="34819" name="Picture 4" descr="Picture 11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590800"/>
            <a:ext cx="4722813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762000" y="914400"/>
            <a:ext cx="7772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 </a:t>
            </a:r>
          </a:p>
          <a:p>
            <a:endParaRPr lang="en-US"/>
          </a:p>
        </p:txBody>
      </p:sp>
      <p:sp>
        <p:nvSpPr>
          <p:cNvPr id="35843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Cheating is a problem…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26% of teenagers admitted to using their cell phone to store information to look at during a test or a quiz. 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25% have text messaged their friends about answers during a test or quiz. 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20% have searched the Internet via their mobile phone during a test or quiz.  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17% have taken pictures of a test or quiz with the cell phone in order to send the pictures to their friends.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 MORE of a problem</a:t>
            </a:r>
          </a:p>
        </p:txBody>
      </p:sp>
      <p:sp>
        <p:nvSpPr>
          <p:cNvPr id="37891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-65" charset="0"/>
              <a:buNone/>
            </a:pPr>
            <a:r>
              <a:rPr lang="en-US" smtClean="0"/>
              <a:t>Most students do not envision these activities as cheating.  </a:t>
            </a:r>
          </a:p>
          <a:p>
            <a:pPr eaLnBrk="1" hangingPunct="1">
              <a:buFont typeface="Arial" pitchFamily="-65" charset="0"/>
              <a:buNone/>
            </a:pPr>
            <a:endParaRPr lang="en-US" smtClean="0"/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More than half of the students surveyed did not think these acts were serious offenses of cheating, rather they think of it as just “helping out a friend.” 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565150"/>
            <a:ext cx="7345362" cy="13398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smtClean="0"/>
              <a:t>70% of U.S. schools completely ban cell phones from campus </a:t>
            </a:r>
            <a:r>
              <a:rPr lang="en-US" sz="4300" smtClean="0"/>
              <a:t/>
            </a:r>
            <a:br>
              <a:rPr lang="en-US" sz="4300" smtClean="0"/>
            </a:br>
            <a:endParaRPr lang="en-US" sz="4300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-65" charset="0"/>
              <a:buNone/>
            </a:pPr>
            <a:r>
              <a:rPr lang="en-US" smtClean="0"/>
              <a:t>63% of students admitted to sneaking in cell phones and using them during class anyway. 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In a seven class a day, five day school week, the average student sends at least three text messages per class.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Life Consequences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14-year-old Wisconsin girl who refused to stop texting during a high school math class was arrested and charged with disorderly conduct.</a:t>
            </a:r>
          </a:p>
          <a:p>
            <a:pPr eaLnBrk="1" hangingPunct="1"/>
            <a:r>
              <a:rPr lang="en-US" smtClean="0"/>
              <a:t>Six teens face child porn (13 to 15) charges after being caught "sexting" each other.  </a:t>
            </a:r>
            <a:r>
              <a:rPr lang="en-US" b="1" smtClean="0"/>
              <a:t>Criminal Charge!</a:t>
            </a:r>
          </a:p>
          <a:p>
            <a:pPr eaLnBrk="1" hangingPunct="1">
              <a:buFont typeface="Arial" pitchFamily="-65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Picture 11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533400"/>
            <a:ext cx="8185150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304800" y="244475"/>
            <a:ext cx="8839200" cy="1339850"/>
          </a:xfrm>
        </p:spPr>
        <p:txBody>
          <a:bodyPr/>
          <a:lstStyle/>
          <a:p>
            <a:r>
              <a:rPr lang="en-US" smtClean="0"/>
              <a:t>Current Banning and Structures are NOT working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Students still “cheating”, “Off-task”, or “inappropriately” using cell phones in schools</a:t>
            </a:r>
          </a:p>
          <a:p>
            <a:r>
              <a:rPr lang="en-US" smtClean="0"/>
              <a:t>Students still bring them to schools and use them when told not to.</a:t>
            </a:r>
          </a:p>
          <a:p>
            <a:r>
              <a:rPr lang="en-US" smtClean="0"/>
              <a:t>Students still do not understand consequences of their use</a:t>
            </a:r>
          </a:p>
          <a:p>
            <a:r>
              <a:rPr lang="en-US" smtClean="0"/>
              <a:t>Students have no idea how to use them in future job force!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solidFill>
                  <a:srgbClr val="404040"/>
                </a:solidFill>
                <a:ea typeface="ＭＳ Ｐゴシック" pitchFamily="-65" charset="-128"/>
                <a:cs typeface="ＭＳ Ｐゴシック" pitchFamily="-65" charset="-128"/>
              </a:rPr>
              <a:t>How do we change?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/>
              <a:t>Craik School </a:t>
            </a:r>
            <a:r>
              <a:rPr lang="en-US" sz="3600" dirty="0" smtClean="0"/>
              <a:t>in Canada</a:t>
            </a:r>
            <a:br>
              <a:rPr lang="en-US" sz="3600" dirty="0" smtClean="0"/>
            </a:br>
            <a:r>
              <a:rPr lang="en-US" sz="3600" dirty="0"/>
              <a:t>Using Cell Phones in Middle School</a:t>
            </a:r>
          </a:p>
        </p:txBody>
      </p:sp>
      <p:pic>
        <p:nvPicPr>
          <p:cNvPr id="4608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475" y="1905000"/>
            <a:ext cx="35941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4953000" y="1981200"/>
            <a:ext cx="340995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2B142D"/>
                </a:solidFill>
                <a:latin typeface="Rockwell" pitchFamily="-65" charset="0"/>
              </a:rPr>
              <a:t>8</a:t>
            </a:r>
            <a:r>
              <a:rPr lang="en-US" baseline="30000">
                <a:solidFill>
                  <a:srgbClr val="2B142D"/>
                </a:solidFill>
                <a:latin typeface="Rockwell" pitchFamily="-65" charset="0"/>
              </a:rPr>
              <a:t>th</a:t>
            </a:r>
            <a:r>
              <a:rPr lang="en-US">
                <a:solidFill>
                  <a:srgbClr val="2B142D"/>
                </a:solidFill>
                <a:latin typeface="Rockwell" pitchFamily="-65" charset="0"/>
              </a:rPr>
              <a:t> Grade</a:t>
            </a:r>
          </a:p>
          <a:p>
            <a:r>
              <a:rPr lang="en-US">
                <a:solidFill>
                  <a:srgbClr val="2B142D"/>
                </a:solidFill>
                <a:latin typeface="Rockwell" pitchFamily="-65" charset="0"/>
              </a:rPr>
              <a:t>40% have cell phones</a:t>
            </a:r>
          </a:p>
          <a:p>
            <a:endParaRPr lang="en-US">
              <a:solidFill>
                <a:srgbClr val="2B142D"/>
              </a:solidFill>
              <a:latin typeface="Rockwell" pitchFamily="-65" charset="0"/>
            </a:endParaRPr>
          </a:p>
          <a:p>
            <a:r>
              <a:rPr lang="en-US">
                <a:solidFill>
                  <a:srgbClr val="2B142D"/>
                </a:solidFill>
                <a:latin typeface="Rockwell" pitchFamily="-65" charset="0"/>
              </a:rPr>
              <a:t>Using them for…</a:t>
            </a:r>
          </a:p>
          <a:p>
            <a:pPr>
              <a:buFont typeface="Arial" pitchFamily="-65" charset="0"/>
              <a:buChar char="•"/>
            </a:pPr>
            <a:r>
              <a:rPr lang="en-US">
                <a:solidFill>
                  <a:srgbClr val="2B142D"/>
                </a:solidFill>
                <a:latin typeface="Rockwell" pitchFamily="-65" charset="0"/>
              </a:rPr>
              <a:t>Organization/Scheduling</a:t>
            </a:r>
          </a:p>
          <a:p>
            <a:endParaRPr lang="en-US">
              <a:solidFill>
                <a:srgbClr val="2B142D"/>
              </a:solidFill>
              <a:latin typeface="Rockwell" pitchFamily="-65" charset="0"/>
            </a:endParaRPr>
          </a:p>
          <a:p>
            <a:pPr>
              <a:buFont typeface="Arial" pitchFamily="-65" charset="0"/>
              <a:buChar char="•"/>
            </a:pPr>
            <a:r>
              <a:rPr lang="en-US">
                <a:solidFill>
                  <a:srgbClr val="2B142D"/>
                </a:solidFill>
                <a:latin typeface="Rockwell" pitchFamily="-65" charset="0"/>
              </a:rPr>
              <a:t>Projects:  Text Messaging Activities</a:t>
            </a:r>
          </a:p>
          <a:p>
            <a:endParaRPr lang="en-US">
              <a:solidFill>
                <a:srgbClr val="2B142D"/>
              </a:solidFill>
              <a:latin typeface="Rockwell" pitchFamily="-65" charset="0"/>
            </a:endParaRPr>
          </a:p>
          <a:p>
            <a:pPr>
              <a:buFont typeface="Arial" pitchFamily="-65" charset="0"/>
              <a:buChar char="•"/>
            </a:pPr>
            <a:r>
              <a:rPr lang="en-US">
                <a:solidFill>
                  <a:srgbClr val="2B142D"/>
                </a:solidFill>
                <a:latin typeface="Rockwell" pitchFamily="-65" charset="0"/>
              </a:rPr>
              <a:t>Recording Group Conversations</a:t>
            </a:r>
          </a:p>
          <a:p>
            <a:endParaRPr lang="en-US">
              <a:solidFill>
                <a:srgbClr val="2B142D"/>
              </a:solidFill>
              <a:latin typeface="Rockwell" pitchFamily="-65" charset="0"/>
            </a:endParaRPr>
          </a:p>
          <a:p>
            <a:pPr>
              <a:buFont typeface="Arial" pitchFamily="-65" charset="0"/>
              <a:buChar char="•"/>
            </a:pPr>
            <a:r>
              <a:rPr lang="en-US">
                <a:solidFill>
                  <a:srgbClr val="2B142D"/>
                </a:solidFill>
                <a:latin typeface="Rockwell" pitchFamily="-65" charset="0"/>
              </a:rPr>
              <a:t>Sending assignments to the teacher</a:t>
            </a:r>
          </a:p>
          <a:p>
            <a:endParaRPr lang="en-US">
              <a:latin typeface="Rockwel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2"/>
          <p:cNvSpPr>
            <a:spLocks noGrp="1"/>
          </p:cNvSpPr>
          <p:nvPr>
            <p:ph type="title"/>
          </p:nvPr>
        </p:nvSpPr>
        <p:spPr>
          <a:xfrm>
            <a:off x="779463" y="457200"/>
            <a:ext cx="7583487" cy="10445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5 Rules for Cell Phones in Schools</a:t>
            </a:r>
          </a:p>
        </p:txBody>
      </p:sp>
      <p:sp>
        <p:nvSpPr>
          <p:cNvPr id="47107" name="Content Placeholder 3"/>
          <p:cNvSpPr>
            <a:spLocks noGrp="1"/>
          </p:cNvSpPr>
          <p:nvPr>
            <p:ph idx="1"/>
          </p:nvPr>
        </p:nvSpPr>
        <p:spPr>
          <a:xfrm>
            <a:off x="779463" y="1905000"/>
            <a:ext cx="7583487" cy="4208463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Set rules based on business regulations for cell phone use (look at business contracts)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Tx/>
              <a:buNone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Social contract with students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Must be on vibrate at all times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Keep them in the front of the room until you are going to use them.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All messages/media sent or published must be related to lesson.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If you are referencing someone else in class, you must have their approval before posting or publishing.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Create a permission form (in addition to the School’s AUP)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  <a:defRPr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Inclusive Cell Phone Policy</a:t>
            </a:r>
          </a:p>
        </p:txBody>
      </p:sp>
      <p:pic>
        <p:nvPicPr>
          <p:cNvPr id="48131" name="Picture 3" descr="Picture 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524000"/>
            <a:ext cx="8266113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152400" y="2971800"/>
            <a:ext cx="8458200" cy="762000"/>
          </a:xfrm>
          <a:prstGeom prst="ellipse">
            <a:avLst/>
          </a:prstGeom>
          <a:solidFill>
            <a:srgbClr val="FFFF00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Discuss </a:t>
            </a:r>
            <a:r>
              <a:rPr lang="en-US" smtClean="0">
                <a:hlinkClick r:id="rId2"/>
              </a:rPr>
              <a:t>Mobile Safety </a:t>
            </a:r>
            <a:r>
              <a:rPr lang="en-US" smtClean="0"/>
              <a:t>&amp; Appropriate Use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5791200" cy="3932238"/>
          </a:xfrm>
        </p:spPr>
        <p:txBody>
          <a:bodyPr/>
          <a:lstStyle/>
          <a:p>
            <a:r>
              <a:rPr lang="en-US" sz="1800" b="1" smtClean="0"/>
              <a:t>Part of digital footprint</a:t>
            </a:r>
          </a:p>
          <a:p>
            <a:pPr lvl="1"/>
            <a:r>
              <a:rPr lang="en-US" sz="1800" smtClean="0"/>
              <a:t>Your </a:t>
            </a:r>
            <a:r>
              <a:rPr lang="en-US" sz="1800" smtClean="0">
                <a:hlinkClick r:id="rId3"/>
              </a:rPr>
              <a:t>digital dossier </a:t>
            </a:r>
            <a:r>
              <a:rPr lang="en-US" sz="1800" smtClean="0"/>
              <a:t>that includes Internet activity such as social networking, email, chat rooms, </a:t>
            </a:r>
          </a:p>
          <a:p>
            <a:pPr lvl="1"/>
            <a:r>
              <a:rPr lang="en-US" sz="1800" smtClean="0"/>
              <a:t>YOU can’t erase this!!!  Permanent record</a:t>
            </a:r>
          </a:p>
          <a:p>
            <a:r>
              <a:rPr lang="en-US" sz="1800" b="1" smtClean="0"/>
              <a:t>EVERYTHING you send via text message (pictures, videos, text, audio…etc) is PUBLIC!!!</a:t>
            </a:r>
          </a:p>
          <a:p>
            <a:pPr lvl="1"/>
            <a:r>
              <a:rPr lang="en-US" sz="1800" smtClean="0"/>
              <a:t>Example:  </a:t>
            </a:r>
            <a:r>
              <a:rPr lang="en-US" sz="1800" smtClean="0">
                <a:hlinkClick r:id="rId4"/>
              </a:rPr>
              <a:t>Detroit Mayor Kwame Kilpatrick</a:t>
            </a:r>
            <a:endParaRPr lang="en-US" sz="1800" smtClean="0"/>
          </a:p>
          <a:p>
            <a:pPr lvl="1"/>
            <a:r>
              <a:rPr lang="en-US" sz="1800" smtClean="0"/>
              <a:t>Mobile “bullying” and “sexting” is public</a:t>
            </a:r>
          </a:p>
          <a:p>
            <a:r>
              <a:rPr lang="en-US" sz="1800" b="1" smtClean="0"/>
              <a:t>Students should know their plans</a:t>
            </a:r>
          </a:p>
          <a:p>
            <a:pPr lvl="1"/>
            <a:r>
              <a:rPr lang="en-US" sz="1800" smtClean="0"/>
              <a:t>Bring in their cell phone plan and a bill</a:t>
            </a:r>
          </a:p>
          <a:p>
            <a:pPr lvl="1"/>
            <a:r>
              <a:rPr lang="en-US" sz="1800" smtClean="0"/>
              <a:t>Discuss what is charged and how much</a:t>
            </a:r>
          </a:p>
          <a:p>
            <a:pPr lvl="1"/>
            <a:r>
              <a:rPr lang="en-US" sz="1800" smtClean="0"/>
              <a:t>Give Students a Survey</a:t>
            </a:r>
          </a:p>
          <a:p>
            <a:pPr lvl="1"/>
            <a:endParaRPr lang="en-US" smtClean="0"/>
          </a:p>
        </p:txBody>
      </p:sp>
      <p:pic>
        <p:nvPicPr>
          <p:cNvPr id="50180" name="Picture 3" descr="Picture 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76925" y="3576638"/>
            <a:ext cx="30067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What can students do with a basic cell phone?</a:t>
            </a:r>
          </a:p>
        </p:txBody>
      </p:sp>
      <p:sp>
        <p:nvSpPr>
          <p:cNvPr id="51203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209800"/>
            <a:ext cx="3657600" cy="3678238"/>
          </a:xfrm>
        </p:spPr>
        <p:txBody>
          <a:bodyPr/>
          <a:lstStyle/>
          <a:p>
            <a:pPr eaLnBrk="1" hangingPunct="1"/>
            <a:r>
              <a:rPr lang="en-US" smtClean="0"/>
              <a:t>Phone Call</a:t>
            </a:r>
          </a:p>
          <a:p>
            <a:pPr eaLnBrk="1" hangingPunct="1"/>
            <a:r>
              <a:rPr lang="en-US" smtClean="0"/>
              <a:t>Send a Text Message (SMS)</a:t>
            </a:r>
          </a:p>
          <a:p>
            <a:pPr eaLnBrk="1" hangingPunct="1"/>
            <a:r>
              <a:rPr lang="en-US" smtClean="0"/>
              <a:t>Take a Picture</a:t>
            </a:r>
          </a:p>
          <a:p>
            <a:pPr eaLnBrk="1" hangingPunct="1"/>
            <a:r>
              <a:rPr lang="en-US" smtClean="0"/>
              <a:t>Ringtones</a:t>
            </a:r>
          </a:p>
          <a:p>
            <a:pPr eaLnBrk="1" hangingPunct="1"/>
            <a:r>
              <a:rPr lang="en-US" smtClean="0"/>
              <a:t>Wallpaper</a:t>
            </a:r>
          </a:p>
        </p:txBody>
      </p:sp>
      <p:pic>
        <p:nvPicPr>
          <p:cNvPr id="5120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3600" y="2209800"/>
            <a:ext cx="40894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Picture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9144000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12 Project Samples: Basic Cell Phones Become Learning Tools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328863" y="1752600"/>
            <a:ext cx="7958137" cy="4572000"/>
          </a:xfrm>
        </p:spPr>
        <p:txBody>
          <a:bodyPr rtlCol="0">
            <a:normAutofit fontScale="55000" lnSpcReduction="20000"/>
          </a:bodyPr>
          <a:lstStyle/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 </a:t>
            </a: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Podcasting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/Live Radio</a:t>
            </a:r>
          </a:p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Cell phone Avatars</a:t>
            </a:r>
          </a:p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 CPS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-Brainstorming-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Polling</a:t>
            </a:r>
          </a:p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Phonelogging</a:t>
            </a: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Mobile Note Taking/Organization</a:t>
            </a:r>
          </a:p>
          <a:p>
            <a:pPr marL="533400" indent="-5334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 Instant Media Sharing and Mobile </a:t>
            </a: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Blogging</a:t>
            </a: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Text Message Alert Projects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Phonevites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 (oral quiz)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Phonecasting</a:t>
            </a: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Review Ringtones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Mobile eBooks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Voicemail Greetings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Questions…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smtClean="0"/>
              <a:t>Do ALL students need their own phone?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NO!  Groups, Web Options, Landlines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What if my school does not allow cell phones on campus?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Activities work very well off-campus for homework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Can I use a BASIC phone?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YES!  Phone call, text message, take a picture…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Does it costs money?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resources are FREE, students should know their plans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smtClean="0"/>
              <a:t>Students with disabilities?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Speech to Text &amp; Text to Speech Options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pic>
        <p:nvPicPr>
          <p:cNvPr id="2048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914400"/>
            <a:ext cx="9153525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404040"/>
                </a:solidFill>
                <a:ea typeface="ＭＳ Ｐゴシック" pitchFamily="-65" charset="-128"/>
                <a:cs typeface="ＭＳ Ｐゴシック" pitchFamily="-65" charset="-128"/>
              </a:rPr>
              <a:t>The Projects!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0"/>
              </a:spcBef>
              <a:buClr>
                <a:srgbClr val="404040"/>
              </a:buClr>
              <a:buFont typeface="Arial" pitchFamily="-65" charset="0"/>
              <a:buNone/>
            </a:pPr>
            <a:r>
              <a:rPr lang="en-US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Classroom Examples and Ideas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Podcasting/Live Radio</a:t>
            </a:r>
          </a:p>
        </p:txBody>
      </p:sp>
      <p:pic>
        <p:nvPicPr>
          <p:cNvPr id="57347" name="Picture 6" descr="&#10;Picture 5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4125" y="2438400"/>
            <a:ext cx="641508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304800" y="1585913"/>
            <a:ext cx="8650288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rgbClr val="2B142D"/>
                </a:solidFill>
                <a:latin typeface="Lucida Grande" pitchFamily="-65" charset="0"/>
              </a:rPr>
              <a:t>Using a cell phone to record and then posting the recording to a public or private website that has an RSS feed and can be downloaded as an MP3 file.</a:t>
            </a:r>
            <a:endParaRPr lang="en-US">
              <a:solidFill>
                <a:srgbClr val="2B142D"/>
              </a:solidFill>
              <a:latin typeface="Rockwell" pitchFamily="-65" charset="0"/>
            </a:endParaRPr>
          </a:p>
          <a:p>
            <a:endParaRPr lang="en-US" sz="1300">
              <a:solidFill>
                <a:srgbClr val="000000"/>
              </a:solidFill>
              <a:latin typeface="Lucida Grande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Podcasting Project:  Radio Theater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Elementary School 3</a:t>
            </a:r>
            <a:r>
              <a:rPr lang="en-US" baseline="30000">
                <a:solidFill>
                  <a:srgbClr val="2B142D"/>
                </a:solidFill>
              </a:rPr>
              <a:t>rd</a:t>
            </a:r>
            <a:r>
              <a:rPr lang="en-US">
                <a:solidFill>
                  <a:srgbClr val="2B142D"/>
                </a:solidFill>
              </a:rPr>
              <a:t>-6</a:t>
            </a:r>
            <a:r>
              <a:rPr lang="en-US" baseline="30000">
                <a:solidFill>
                  <a:srgbClr val="2B142D"/>
                </a:solidFill>
              </a:rPr>
              <a:t>th</a:t>
            </a:r>
            <a:r>
              <a:rPr lang="en-US">
                <a:solidFill>
                  <a:srgbClr val="2B142D"/>
                </a:solidFill>
              </a:rPr>
              <a:t>  graders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Used: </a:t>
            </a:r>
            <a:r>
              <a:rPr lang="en-US">
                <a:solidFill>
                  <a:srgbClr val="2B142D"/>
                </a:solidFill>
                <a:hlinkClick r:id="rId2"/>
              </a:rPr>
              <a:t>http://hipcast.com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  <a:hlinkClick r:id="rId3"/>
              </a:rPr>
              <a:t>http://stjosephschooltrenton.com/blog/</a:t>
            </a:r>
            <a:endParaRPr lang="en-US">
              <a:solidFill>
                <a:srgbClr val="2B142D"/>
              </a:solidFill>
            </a:endParaRPr>
          </a:p>
          <a:p>
            <a:pPr eaLnBrk="1" hangingPunct="1">
              <a:buFont typeface="Wingdings" pitchFamily="-65" charset="2"/>
              <a:buNone/>
            </a:pPr>
            <a:endParaRPr lang="en-US" sz="1600">
              <a:solidFill>
                <a:srgbClr val="2B142D"/>
              </a:solidFill>
              <a:hlinkClick r:id="rId4"/>
            </a:endParaRPr>
          </a:p>
        </p:txBody>
      </p:sp>
      <p:pic>
        <p:nvPicPr>
          <p:cNvPr id="58372" name="Picture 4" descr="&#10;Picture 3.pdf                                                  00031A53Macintosh HD                   BBA76DE9: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1600200"/>
            <a:ext cx="40386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79925" y="4114800"/>
            <a:ext cx="2413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Podcasting Project:  Author Study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Middle School 6th-7th Grade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Used: </a:t>
            </a:r>
            <a:r>
              <a:rPr lang="en-US">
                <a:solidFill>
                  <a:srgbClr val="2B142D"/>
                </a:solidFill>
                <a:hlinkClick r:id="rId3"/>
              </a:rPr>
              <a:t>http://gabcast.com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  <a:endParaRPr lang="en-US" u="sng">
              <a:solidFill>
                <a:srgbClr val="2B142D"/>
              </a:solidFill>
              <a:hlinkClick r:id="rId4"/>
            </a:endParaRPr>
          </a:p>
          <a:p>
            <a:pPr eaLnBrk="1" hangingPunct="1">
              <a:buFont typeface="Wingdings" pitchFamily="-65" charset="2"/>
              <a:buNone/>
            </a:pPr>
            <a:r>
              <a:rPr lang="en-US" u="sng">
                <a:solidFill>
                  <a:srgbClr val="2B142D"/>
                </a:solidFill>
                <a:hlinkClick r:id="rId4"/>
              </a:rPr>
              <a:t>http://541sparkes.blogspot.com/2007/07/author-blog-6.html</a:t>
            </a:r>
            <a:endParaRPr lang="en-US" u="sng">
              <a:solidFill>
                <a:srgbClr val="2B142D"/>
              </a:solidFill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4343400" y="2286000"/>
          <a:ext cx="4495800" cy="3536950"/>
        </p:xfrm>
        <a:graphic>
          <a:graphicData uri="http://schemas.openxmlformats.org/presentationml/2006/ole">
            <p:oleObj spid="_x0000_s59394" name="Document" r:id="rId5" imgW="4050792" imgH="318820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Podcasting Project:  Science Inquiry Questions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828800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High School Earth Science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 </a:t>
            </a:r>
            <a:r>
              <a:rPr lang="en-US">
                <a:solidFill>
                  <a:srgbClr val="2B142D"/>
                </a:solidFill>
                <a:hlinkClick r:id="rId2"/>
              </a:rPr>
              <a:t>http://gabcast.com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  <a:endParaRPr lang="en-US">
              <a:solidFill>
                <a:srgbClr val="2B142D"/>
              </a:solidFill>
              <a:hlinkClick r:id="rId3"/>
            </a:endParaRPr>
          </a:p>
          <a:p>
            <a:pPr eaLnBrk="1" hangingPunct="1">
              <a:buFont typeface="Wingdings" pitchFamily="-65" charset="2"/>
              <a:buNone/>
            </a:pPr>
            <a:r>
              <a:rPr lang="en-US" u="sng">
                <a:solidFill>
                  <a:srgbClr val="2B142D"/>
                </a:solidFill>
                <a:hlinkClick r:id="rId4"/>
              </a:rPr>
              <a:t>http://mrsleeswebblog.blogspot.com/</a:t>
            </a:r>
            <a:endParaRPr lang="en-US" u="sng">
              <a:solidFill>
                <a:srgbClr val="2B142D"/>
              </a:solidFill>
            </a:endParaRPr>
          </a:p>
        </p:txBody>
      </p:sp>
      <p:pic>
        <p:nvPicPr>
          <p:cNvPr id="60420" name="Picture 4" descr="&#10;Picture 2.pdf                                                  00031A53Macintosh HD                   BBA76DE9: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2286000"/>
            <a:ext cx="4724400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44475"/>
            <a:ext cx="8458200" cy="13398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300"/>
              <a:t>#1 Mobile Podcasting Project:  Connecting Algebra to Real World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828800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High School</a:t>
            </a:r>
            <a:r>
              <a:rPr lang="en-US" smtClean="0">
                <a:solidFill>
                  <a:srgbClr val="2B142D"/>
                </a:solidFill>
              </a:rPr>
              <a:t> Algebra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 </a:t>
            </a:r>
            <a:r>
              <a:rPr lang="en-US">
                <a:solidFill>
                  <a:srgbClr val="2B142D"/>
                </a:solidFill>
                <a:hlinkClick r:id="rId2"/>
              </a:rPr>
              <a:t>http:/</a:t>
            </a:r>
            <a:r>
              <a:rPr lang="en-US" smtClean="0">
                <a:solidFill>
                  <a:srgbClr val="2B142D"/>
                </a:solidFill>
                <a:hlinkClick r:id="rId2"/>
              </a:rPr>
              <a:t>/yodio.com</a:t>
            </a:r>
            <a:r>
              <a:rPr lang="en-US" smtClean="0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Arial" pitchFamily="-65" charset="0"/>
              <a:buNone/>
            </a:pPr>
            <a:r>
              <a:rPr lang="en-US">
                <a:solidFill>
                  <a:srgbClr val="2B142D"/>
                </a:solidFill>
              </a:rPr>
              <a:t>Web </a:t>
            </a:r>
            <a:r>
              <a:rPr lang="en-US" smtClean="0">
                <a:solidFill>
                  <a:srgbClr val="2B142D"/>
                </a:solidFill>
              </a:rPr>
              <a:t>link: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>
                <a:solidFill>
                  <a:srgbClr val="2B142D"/>
                </a:solidFill>
                <a:hlinkClick r:id="rId3"/>
              </a:rPr>
              <a:t>http://www.yodio.com/yo.aspx?cardId=LvAhgDUPZd6UbBgsTMN2aC</a:t>
            </a:r>
            <a:r>
              <a:rPr lang="en-US" smtClean="0">
                <a:solidFill>
                  <a:srgbClr val="2B142D"/>
                </a:solidFill>
              </a:rPr>
              <a:t> </a:t>
            </a:r>
            <a:endParaRPr lang="en-US">
              <a:solidFill>
                <a:srgbClr val="2B142D"/>
              </a:solidFill>
              <a:hlinkClick r:id="rId4"/>
            </a:endParaRPr>
          </a:p>
        </p:txBody>
      </p:sp>
      <p:pic>
        <p:nvPicPr>
          <p:cNvPr id="61444" name="Picture 4" descr="Picture 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2247900"/>
            <a:ext cx="48006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Podcasting Project:  Spanish Poetry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828800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High School Foreign Language Students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 </a:t>
            </a:r>
            <a:r>
              <a:rPr lang="en-US">
                <a:solidFill>
                  <a:srgbClr val="2B142D"/>
                </a:solidFill>
                <a:hlinkClick r:id="rId2"/>
              </a:rPr>
              <a:t>http://gcast.com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  <a:endParaRPr lang="en-US">
              <a:solidFill>
                <a:srgbClr val="2B142D"/>
              </a:solidFill>
              <a:hlinkClick r:id="rId3"/>
            </a:endParaRP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  <a:hlinkClick r:id="rId4"/>
              </a:rPr>
              <a:t>http://outoftheordinarywithrosemary.blogspot.com/</a:t>
            </a:r>
            <a:endParaRPr lang="en-US">
              <a:solidFill>
                <a:srgbClr val="2B142D"/>
              </a:solidFill>
            </a:endParaRPr>
          </a:p>
        </p:txBody>
      </p:sp>
      <p:pic>
        <p:nvPicPr>
          <p:cNvPr id="62468" name="Picture 4" descr="Picture 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2550" y="1828800"/>
            <a:ext cx="3200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Picture 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28600"/>
            <a:ext cx="626427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#1 Mobile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Podcasting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Live Radio Broadcasts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828800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High School Students Community Live Radio Show in Maine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 </a:t>
            </a:r>
            <a:r>
              <a:rPr lang="en-US">
                <a:solidFill>
                  <a:srgbClr val="2B142D"/>
                </a:solidFill>
                <a:hlinkClick r:id="rId2"/>
              </a:rPr>
              <a:t>http://blogtalkradio.com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  <a:hlinkClick r:id="rId3"/>
              </a:rPr>
              <a:t>http://www.blogtalkradio.com/lobstertalk</a:t>
            </a:r>
          </a:p>
        </p:txBody>
      </p:sp>
      <p:pic>
        <p:nvPicPr>
          <p:cNvPr id="64516" name="Picture 5" descr="Picture 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5150" y="2133600"/>
            <a:ext cx="44513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152400"/>
            <a:ext cx="8162925" cy="10906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Podcast Activity:  NPR “This I Believe…”</a:t>
            </a:r>
          </a:p>
        </p:txBody>
      </p:sp>
      <p:pic>
        <p:nvPicPr>
          <p:cNvPr id="65539" name="Picture 3" descr="Picture 2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4988" y="2286000"/>
            <a:ext cx="56546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Box 3"/>
          <p:cNvSpPr txBox="1">
            <a:spLocks noChangeArrowheads="1"/>
          </p:cNvSpPr>
          <p:nvPr/>
        </p:nvSpPr>
        <p:spPr bwMode="auto">
          <a:xfrm>
            <a:off x="457200" y="2057400"/>
            <a:ext cx="2286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/>
              <a:t>10</a:t>
            </a:r>
            <a:r>
              <a:rPr lang="en-US" baseline="30000"/>
              <a:t>th</a:t>
            </a:r>
            <a:r>
              <a:rPr lang="en-US"/>
              <a:t> Grade English</a:t>
            </a:r>
          </a:p>
          <a:p>
            <a:endParaRPr lang="en-US"/>
          </a:p>
          <a:p>
            <a:r>
              <a:rPr lang="en-US"/>
              <a:t>Wrote their own This I Believe</a:t>
            </a:r>
          </a:p>
          <a:p>
            <a:endParaRPr lang="en-US"/>
          </a:p>
          <a:p>
            <a:r>
              <a:rPr lang="en-US"/>
              <a:t>Recorded for HW via Cell Phone</a:t>
            </a:r>
          </a:p>
          <a:p>
            <a:endParaRPr lang="en-US"/>
          </a:p>
          <a:p>
            <a:r>
              <a:rPr lang="en-US"/>
              <a:t>Submitted BEST to NPR</a:t>
            </a:r>
          </a:p>
          <a:p>
            <a:endParaRPr lang="en-US"/>
          </a:p>
          <a:p>
            <a:r>
              <a:rPr lang="en-US"/>
              <a:t>Focus: Speaking Skills</a:t>
            </a:r>
            <a:r>
              <a:rPr lang="en-US" i="1"/>
              <a:t>, Persuasive Writing Skills, Editing Skills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3810000" y="914400"/>
            <a:ext cx="4648200" cy="17526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404040"/>
                </a:solidFill>
                <a:ea typeface="ＭＳ Ｐゴシック" pitchFamily="-65" charset="-128"/>
                <a:cs typeface="ＭＳ Ｐゴシック" pitchFamily="-65" charset="-128"/>
              </a:rPr>
              <a:t>Connecting Student Cell Phones to Classroom Instruction</a:t>
            </a:r>
          </a:p>
        </p:txBody>
      </p:sp>
      <p:sp>
        <p:nvSpPr>
          <p:cNvPr id="25603" name="Subtitle 2"/>
          <p:cNvSpPr>
            <a:spLocks noGrp="1"/>
          </p:cNvSpPr>
          <p:nvPr>
            <p:ph type="subTitle" idx="1"/>
          </p:nvPr>
        </p:nvSpPr>
        <p:spPr>
          <a:xfrm>
            <a:off x="2768600" y="3581400"/>
            <a:ext cx="5689600" cy="2128838"/>
          </a:xfrm>
        </p:spPr>
        <p:txBody>
          <a:bodyPr>
            <a:normAutofit lnSpcReduction="10000"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Liz Kolb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University of Michigan &amp; Madonna University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  <a:hlinkClick r:id="rId2"/>
              </a:rPr>
              <a:t>elikeren@umich.edu</a:t>
            </a: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  <a:hlinkClick r:id="rId3"/>
              </a:rPr>
              <a:t>http://cellphonesinlearning.com</a:t>
            </a:r>
            <a:endParaRPr lang="en-US" sz="2400" dirty="0" smtClean="0">
              <a:solidFill>
                <a:srgbClr val="898989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Twitter: </a:t>
            </a:r>
            <a:r>
              <a:rPr lang="en-US" sz="2400" dirty="0" err="1" smtClean="0">
                <a:solidFill>
                  <a:srgbClr val="898989"/>
                </a:solidFill>
                <a:ea typeface="ＭＳ Ｐゴシック" pitchFamily="-65" charset="-128"/>
                <a:cs typeface="ＭＳ Ｐゴシック" pitchFamily="-65" charset="-128"/>
              </a:rPr>
              <a:t>lkolb</a:t>
            </a:r>
            <a:endParaRPr lang="en-US" sz="2400" dirty="0" smtClean="0">
              <a:solidFill>
                <a:srgbClr val="898989"/>
              </a:solidFill>
              <a:ea typeface="ＭＳ Ｐゴシック" pitchFamily="-65" charset="-128"/>
              <a:cs typeface="ＭＳ Ｐゴシック" pitchFamily="-65" charset="-128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914400"/>
            <a:ext cx="215900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2600" y="4419600"/>
            <a:ext cx="2743200" cy="20313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Get Liz’s Business Card:</a:t>
            </a:r>
          </a:p>
          <a:p>
            <a:r>
              <a:rPr lang="en-US" b="1" dirty="0" smtClean="0"/>
              <a:t>Send a New Text:</a:t>
            </a:r>
          </a:p>
          <a:p>
            <a:r>
              <a:rPr lang="en-US" i="1" dirty="0" smtClean="0"/>
              <a:t>50500</a:t>
            </a:r>
          </a:p>
          <a:p>
            <a:endParaRPr lang="en-US" dirty="0" smtClean="0"/>
          </a:p>
          <a:p>
            <a:r>
              <a:rPr lang="en-US" b="1" dirty="0" smtClean="0"/>
              <a:t>In Message:</a:t>
            </a:r>
          </a:p>
          <a:p>
            <a:r>
              <a:rPr lang="en-US" i="1" dirty="0" smtClean="0"/>
              <a:t>Kolb</a:t>
            </a:r>
          </a:p>
          <a:p>
            <a:r>
              <a:rPr lang="en-US" i="1" dirty="0" smtClean="0"/>
              <a:t>Using </a:t>
            </a:r>
            <a:r>
              <a:rPr lang="en-US" i="1" dirty="0" smtClean="0">
                <a:hlinkClick r:id="rId5"/>
              </a:rPr>
              <a:t>http://contxts.com</a:t>
            </a:r>
            <a:r>
              <a:rPr lang="en-US" i="1" dirty="0" smtClean="0"/>
              <a:t>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I Believe Podcasting Project…</a:t>
            </a:r>
          </a:p>
        </p:txBody>
      </p:sp>
      <p:sp>
        <p:nvSpPr>
          <p:cNvPr id="66563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Find a Partner</a:t>
            </a:r>
          </a:p>
          <a:p>
            <a:pPr eaLnBrk="1" hangingPunct="1"/>
            <a:r>
              <a:rPr lang="en-US" dirty="0" smtClean="0"/>
              <a:t>Create a 1 minute “This I Believe…” </a:t>
            </a:r>
            <a:r>
              <a:rPr lang="en-US" dirty="0" err="1" smtClean="0"/>
              <a:t>Podcast</a:t>
            </a:r>
            <a:endParaRPr lang="en-US" dirty="0" smtClean="0"/>
          </a:p>
          <a:p>
            <a:pPr lvl="1" eaLnBrk="1" hangingPunct="1"/>
            <a:r>
              <a:rPr lang="en-US" dirty="0" err="1" smtClean="0"/>
              <a:t>Podcast</a:t>
            </a:r>
            <a:r>
              <a:rPr lang="en-US" dirty="0" smtClean="0"/>
              <a:t> should begin &amp; end with “This I believe…”</a:t>
            </a:r>
          </a:p>
          <a:p>
            <a:pPr lvl="1" eaLnBrk="1" hangingPunct="1"/>
            <a:r>
              <a:rPr lang="en-US" dirty="0" smtClean="0"/>
              <a:t>Topic of your choice</a:t>
            </a:r>
          </a:p>
          <a:p>
            <a:pPr lvl="1" eaLnBrk="1" hangingPunct="1"/>
            <a:r>
              <a:rPr lang="en-US" dirty="0" smtClean="0"/>
              <a:t>Can be humorous, sad, inquisitive </a:t>
            </a:r>
          </a:p>
          <a:p>
            <a:pPr eaLnBrk="1" hangingPunct="1"/>
            <a:r>
              <a:rPr lang="en-US" dirty="0" smtClean="0"/>
              <a:t>Call in to our Drop #</a:t>
            </a:r>
          </a:p>
          <a:p>
            <a:pPr eaLnBrk="1" hangingPunct="1"/>
            <a:r>
              <a:rPr lang="en-US" dirty="0" smtClean="0"/>
              <a:t>Record your </a:t>
            </a:r>
            <a:r>
              <a:rPr lang="en-US" dirty="0" err="1" smtClean="0"/>
              <a:t>podcast</a:t>
            </a:r>
            <a:r>
              <a:rPr lang="en-US" dirty="0" smtClean="0"/>
              <a:t> (hang up when done)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#2 Classroom Performance Systems (CPS)</a:t>
            </a:r>
          </a:p>
        </p:txBody>
      </p:sp>
      <p:pic>
        <p:nvPicPr>
          <p:cNvPr id="72707" name="Picture 6" descr="&#10;Picture 3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803525"/>
            <a:ext cx="40386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TextBox 4"/>
          <p:cNvSpPr txBox="1">
            <a:spLocks noChangeArrowheads="1"/>
          </p:cNvSpPr>
          <p:nvPr/>
        </p:nvSpPr>
        <p:spPr bwMode="auto">
          <a:xfrm>
            <a:off x="685800" y="190500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2B142D"/>
                </a:solidFill>
                <a:latin typeface="Lucida Grande" pitchFamily="-65" charset="0"/>
              </a:rPr>
              <a:t>Using a cell phone to post text or take polls where results are instantly reported on a website.</a:t>
            </a:r>
            <a:endParaRPr lang="en-US">
              <a:solidFill>
                <a:srgbClr val="2B142D"/>
              </a:solidFill>
              <a:latin typeface="Rockwell" pitchFamily="-65" charset="0"/>
            </a:endParaRPr>
          </a:p>
        </p:txBody>
      </p:sp>
      <p:pic>
        <p:nvPicPr>
          <p:cNvPr id="72709" name="Picture 4" descr="Picture 11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2013" y="2895600"/>
            <a:ext cx="3709987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#2 </a:t>
            </a:r>
            <a:r>
              <a:rPr lang="en-US" sz="3200" dirty="0" smtClean="0"/>
              <a:t>Mobile Poll or Survey: American Literature Survey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10</a:t>
            </a:r>
            <a:r>
              <a:rPr lang="en-US" baseline="30000" dirty="0" smtClean="0">
                <a:solidFill>
                  <a:srgbClr val="2B142D"/>
                </a:solidFill>
                <a:latin typeface="Times"/>
                <a:cs typeface="Times"/>
              </a:rPr>
              <a:t>th</a:t>
            </a: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 grade American Literature reading Catcher in the Rye</a:t>
            </a:r>
          </a:p>
          <a:p>
            <a:pPr eaLnBrk="1" hangingPunct="1">
              <a:lnSpc>
                <a:spcPct val="90000"/>
              </a:lnSpc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Created polls to start each class connecting reading to students’ everyday lives </a:t>
            </a:r>
          </a:p>
          <a:p>
            <a:pPr eaLnBrk="1" hangingPunct="1">
              <a:lnSpc>
                <a:spcPct val="90000"/>
              </a:lnSpc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Used:  </a:t>
            </a: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  <a:hlinkClick r:id="rId2"/>
              </a:rPr>
              <a:t>http://polleverywhere.com</a:t>
            </a:r>
          </a:p>
          <a:p>
            <a:pPr eaLnBrk="1" hangingPunct="1">
              <a:lnSpc>
                <a:spcPct val="90000"/>
              </a:lnSpc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Web link:</a:t>
            </a:r>
            <a:endParaRPr lang="en-US" dirty="0" smtClean="0">
              <a:solidFill>
                <a:srgbClr val="2B142D"/>
              </a:solidFill>
              <a:latin typeface="Times"/>
              <a:cs typeface="Times"/>
              <a:hlinkClick r:id="rId2"/>
            </a:endParaRPr>
          </a:p>
          <a:p>
            <a:pPr eaLnBrk="1" hangingPunct="1">
              <a:lnSpc>
                <a:spcPct val="90000"/>
              </a:lnSpc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  <a:hlinkClick r:id="rId2"/>
              </a:rPr>
              <a:t>http://leclaire6english2008.blogspot.com/2008/11/quiet-desperation-or-barbaric-yawping.html</a:t>
            </a:r>
            <a:r>
              <a:rPr lang="en-US" dirty="0" smtClean="0">
                <a:solidFill>
                  <a:srgbClr val="2B142D"/>
                </a:solidFill>
                <a:latin typeface="Times"/>
                <a:cs typeface="Times"/>
              </a:rPr>
              <a:t> </a:t>
            </a:r>
          </a:p>
        </p:txBody>
      </p:sp>
      <p:pic>
        <p:nvPicPr>
          <p:cNvPr id="73732" name="Content Placeholder 5" descr="Picture 3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3749" b="-33749"/>
          <a:stretch>
            <a:fillRect/>
          </a:stretch>
        </p:blipFill>
        <p:spPr>
          <a:xfrm>
            <a:off x="4648200" y="2147888"/>
            <a:ext cx="3565525" cy="3927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4"/>
          <p:cNvSpPr>
            <a:spLocks noGrp="1"/>
          </p:cNvSpPr>
          <p:nvPr>
            <p:ph type="title"/>
          </p:nvPr>
        </p:nvSpPr>
        <p:spPr>
          <a:xfrm>
            <a:off x="900113" y="2297113"/>
            <a:ext cx="7345362" cy="1676400"/>
          </a:xfrm>
        </p:spPr>
        <p:txBody>
          <a:bodyPr/>
          <a:lstStyle/>
          <a:p>
            <a:pPr eaLnBrk="1" hangingPunct="1"/>
            <a:r>
              <a:rPr lang="en-US" smtClean="0"/>
              <a:t>Polling Project:  Together we will create a poll for “This I Believe…”</a:t>
            </a:r>
          </a:p>
        </p:txBody>
      </p:sp>
      <p:sp>
        <p:nvSpPr>
          <p:cNvPr id="74755" name="Text Placeholder 5"/>
          <p:cNvSpPr>
            <a:spLocks noGrp="1"/>
          </p:cNvSpPr>
          <p:nvPr>
            <p:ph type="body" idx="1"/>
          </p:nvPr>
        </p:nvSpPr>
        <p:spPr>
          <a:xfrm>
            <a:off x="900113" y="4343400"/>
            <a:ext cx="7345362" cy="1500188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04040"/>
                </a:solidFill>
                <a:hlinkClick r:id="rId2"/>
              </a:rPr>
              <a:t>http://polleverywhere.com</a:t>
            </a:r>
            <a:r>
              <a:rPr lang="en-US" smtClean="0">
                <a:solidFill>
                  <a:srgbClr val="40404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#3 Avatar Project:  Spanish Oral Exams</a:t>
            </a:r>
          </a:p>
        </p:txBody>
      </p:sp>
      <p:pic>
        <p:nvPicPr>
          <p:cNvPr id="68611" name="Content Placeholder 7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8835" r="-28835"/>
          <a:stretch>
            <a:fillRect/>
          </a:stretch>
        </p:blipFill>
        <p:spPr>
          <a:xfrm>
            <a:off x="2514600" y="1846263"/>
            <a:ext cx="7345363" cy="3932237"/>
          </a:xfrm>
        </p:spPr>
      </p:pic>
      <p:sp>
        <p:nvSpPr>
          <p:cNvPr id="68612" name="TextBox 8"/>
          <p:cNvSpPr txBox="1">
            <a:spLocks noChangeArrowheads="1"/>
          </p:cNvSpPr>
          <p:nvPr/>
        </p:nvSpPr>
        <p:spPr bwMode="auto">
          <a:xfrm>
            <a:off x="457200" y="2057400"/>
            <a:ext cx="25146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High School Spanish 2 &amp; 3 Students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Developed an Avatar to take oral exams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 </a:t>
            </a:r>
            <a:r>
              <a:rPr lang="en-US">
                <a:solidFill>
                  <a:srgbClr val="2B142D"/>
                </a:solidFill>
                <a:hlinkClick r:id="rId3"/>
              </a:rPr>
              <a:t>http://voki.com</a:t>
            </a: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Focus:  </a:t>
            </a:r>
            <a:r>
              <a:rPr lang="en-US" i="1">
                <a:solidFill>
                  <a:srgbClr val="2B142D"/>
                </a:solidFill>
              </a:rPr>
              <a:t>Engagement in oral speaking, oral speaking exams, culture representation with images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1905000" y="163513"/>
          <a:ext cx="5105400" cy="6542087"/>
        </p:xfrm>
        <a:graphic>
          <a:graphicData uri="http://schemas.openxmlformats.org/presentationml/2006/ole">
            <p:oleObj spid="_x0000_s69634" name="Document" r:id="rId3" imgW="7492724" imgH="9600847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#4 Phone Logging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http://www.ipadio.com/</a:t>
            </a:r>
            <a:endParaRPr lang="en-US" dirty="0"/>
          </a:p>
        </p:txBody>
      </p:sp>
      <p:pic>
        <p:nvPicPr>
          <p:cNvPr id="4" name="Picture 3" descr="Picture 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996491"/>
            <a:ext cx="5334000" cy="30275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#5 Mobile Note taking and Organization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7905750" cy="3276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560" i="1" dirty="0" smtClean="0">
                <a:solidFill>
                  <a:srgbClr val="2B142D"/>
                </a:solidFill>
                <a:latin typeface="Lucida Grande" pitchFamily="-65" charset="0"/>
                <a:ea typeface="+mn-ea"/>
                <a:cs typeface="+mn-cs"/>
              </a:rPr>
              <a:t>Using your cell phone to create speech to text reminders, emails, twitters, scheduled items on web-based calendars, get translations, and more!</a:t>
            </a:r>
            <a:endParaRPr lang="en-US" sz="2560" dirty="0" smtClean="0">
              <a:solidFill>
                <a:srgbClr val="2B142D"/>
              </a:solidFill>
              <a:ea typeface="+mn-ea"/>
              <a:cs typeface="+mn-cs"/>
              <a:hlinkClick r:id="rId2"/>
            </a:endParaRPr>
          </a:p>
        </p:txBody>
      </p:sp>
      <p:pic>
        <p:nvPicPr>
          <p:cNvPr id="75780" name="Picture 3" descr="Picture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289300"/>
            <a:ext cx="5989638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#4 Mobile Note taking and Organization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98475" y="1985963"/>
            <a:ext cx="3657600" cy="41402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en-US" dirty="0" smtClean="0">
                <a:hlinkClick r:id="rId2"/>
              </a:rPr>
              <a:t>http://dial2do.com</a:t>
            </a:r>
            <a:r>
              <a:rPr lang="en-US" dirty="0" smtClean="0"/>
              <a:t> Create an account</a:t>
            </a:r>
          </a:p>
          <a:p>
            <a:pPr eaLnBrk="1" hangingPunct="1">
              <a:defRPr/>
            </a:pPr>
            <a:r>
              <a:rPr lang="en-US" dirty="0" smtClean="0"/>
              <a:t>Send Emails</a:t>
            </a:r>
          </a:p>
          <a:p>
            <a:pPr eaLnBrk="1" hangingPunct="1">
              <a:defRPr/>
            </a:pPr>
            <a:r>
              <a:rPr lang="en-US" dirty="0" smtClean="0"/>
              <a:t>Transcription</a:t>
            </a:r>
          </a:p>
          <a:p>
            <a:pPr eaLnBrk="1" hangingPunct="1">
              <a:defRPr/>
            </a:pPr>
            <a:r>
              <a:rPr lang="en-US" dirty="0" smtClean="0"/>
              <a:t>Translation</a:t>
            </a:r>
          </a:p>
          <a:p>
            <a:pPr eaLnBrk="1" hangingPunct="1">
              <a:defRPr/>
            </a:pPr>
            <a:r>
              <a:rPr lang="en-US" dirty="0" smtClean="0"/>
              <a:t>Post to your Google Calendar, get SMS reminders of your events.</a:t>
            </a:r>
          </a:p>
          <a:p>
            <a:pPr eaLnBrk="1" hangingPunct="1">
              <a:defRPr/>
            </a:pPr>
            <a:r>
              <a:rPr lang="en-US" dirty="0" smtClean="0"/>
              <a:t>Create reminders</a:t>
            </a:r>
          </a:p>
          <a:p>
            <a:pPr eaLnBrk="1" hangingPunct="1">
              <a:defRPr/>
            </a:pPr>
            <a:r>
              <a:rPr lang="en-US" dirty="0" smtClean="0"/>
              <a:t>Listen to any website or news feed</a:t>
            </a:r>
          </a:p>
        </p:txBody>
      </p:sp>
      <p:pic>
        <p:nvPicPr>
          <p:cNvPr id="76804" name="Picture 3" descr="Picture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438400"/>
            <a:ext cx="43894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63" y="708025"/>
            <a:ext cx="7583487" cy="1044575"/>
          </a:xfrm>
        </p:spPr>
        <p:txBody>
          <a:bodyPr/>
          <a:lstStyle/>
          <a:p>
            <a:pPr eaLnBrk="1" hangingPunct="1"/>
            <a:r>
              <a:rPr lang="en-US" sz="3200" smtClean="0"/>
              <a:t>#4 Mobile Note taking and Organization Project:  Student’s Mobile Scheduling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2333625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z="1600" smtClean="0">
                <a:solidFill>
                  <a:srgbClr val="2B142D"/>
                </a:solidFill>
                <a:latin typeface="Lucida Grande" pitchFamily="-65" charset="0"/>
              </a:rPr>
              <a:t>High School Technology Students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z="1600" smtClean="0">
                <a:solidFill>
                  <a:srgbClr val="2B142D"/>
                </a:solidFill>
                <a:latin typeface="Lucida Grande" pitchFamily="-65" charset="0"/>
              </a:rPr>
              <a:t>Created a Google Calendar where all assignments are posted and sent via cell phones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z="1600" smtClean="0">
                <a:solidFill>
                  <a:srgbClr val="2B142D"/>
                </a:solidFill>
                <a:latin typeface="Lucida Grande" pitchFamily="-65" charset="0"/>
              </a:rPr>
              <a:t>Also use Remember the Milk to set up “To Do lists” for students via cell phone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z="1600" smtClean="0">
                <a:solidFill>
                  <a:srgbClr val="2B142D"/>
                </a:solidFill>
                <a:latin typeface="Lucida Grande" pitchFamily="-65" charset="0"/>
              </a:rPr>
              <a:t>Used </a:t>
            </a:r>
            <a:r>
              <a:rPr lang="en-US" sz="1600" smtClean="0">
                <a:solidFill>
                  <a:srgbClr val="2B142D"/>
                </a:solidFill>
                <a:latin typeface="Lucida Grande" pitchFamily="-65" charset="0"/>
                <a:hlinkClick r:id="rId2"/>
              </a:rPr>
              <a:t>http://jott.com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z="1600" smtClean="0">
                <a:solidFill>
                  <a:srgbClr val="FFFFFF"/>
                </a:solidFill>
                <a:latin typeface="Lucida Grande" pitchFamily="-65" charset="0"/>
                <a:hlinkClick r:id="rId2"/>
              </a:rPr>
              <a:t>http://coolcatteacher.blogspot.com/2008/08/kicking-off-school-year-web-20-style-w.html</a:t>
            </a:r>
            <a:r>
              <a:rPr lang="en-US" sz="1600" smtClean="0">
                <a:solidFill>
                  <a:srgbClr val="FFFFFF"/>
                </a:solidFill>
                <a:latin typeface="Lucida Grande" pitchFamily="-65" charset="0"/>
              </a:rPr>
              <a:t> </a:t>
            </a:r>
          </a:p>
        </p:txBody>
      </p:sp>
      <p:pic>
        <p:nvPicPr>
          <p:cNvPr id="77828" name="Picture 4" descr="&#10;Picture 6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947863"/>
            <a:ext cx="4953000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hlinkClick r:id="rId2"/>
              </a:rPr>
              <a:t>http://abel.wikispaces.com</a:t>
            </a:r>
            <a:r>
              <a:rPr lang="en-US" sz="36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solidFill>
                  <a:srgbClr val="404040"/>
                </a:solidFill>
                <a:ea typeface="ＭＳ Ｐゴシック" pitchFamily="-65" charset="-128"/>
                <a:cs typeface="ＭＳ Ｐゴシック" pitchFamily="-65" charset="-128"/>
              </a:rPr>
              <a:t>Scheduling Project: Google Cal to Cell Phone via Dial2do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to…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79875" name="Picture 2" descr="Picture 23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905000"/>
            <a:ext cx="7505700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Text Box 3"/>
          <p:cNvSpPr txBox="1">
            <a:spLocks noChangeArrowheads="1"/>
          </p:cNvSpPr>
          <p:nvPr/>
        </p:nvSpPr>
        <p:spPr bwMode="auto">
          <a:xfrm>
            <a:off x="1295400" y="304800"/>
            <a:ext cx="6629400" cy="8223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Step 1:  Set up a Google Calendar (you can import your iCal or Outlook Calendar right in).</a:t>
            </a:r>
          </a:p>
        </p:txBody>
      </p:sp>
      <p:sp>
        <p:nvSpPr>
          <p:cNvPr id="79877" name="Text Box 4"/>
          <p:cNvSpPr txBox="1">
            <a:spLocks noChangeArrowheads="1"/>
          </p:cNvSpPr>
          <p:nvPr/>
        </p:nvSpPr>
        <p:spPr bwMode="auto">
          <a:xfrm>
            <a:off x="990600" y="5638800"/>
            <a:ext cx="5943600" cy="10048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Login to </a:t>
            </a:r>
            <a:r>
              <a:rPr lang="en-US">
                <a:hlinkClick r:id="rId3"/>
              </a:rPr>
              <a:t>http://google.com</a:t>
            </a:r>
            <a:endParaRPr lang="en-US"/>
          </a:p>
          <a:p>
            <a:pPr>
              <a:spcBef>
                <a:spcPct val="50000"/>
              </a:spcBef>
            </a:pPr>
            <a:r>
              <a:rPr lang="en-US"/>
              <a:t>Click on CALENDAR</a:t>
            </a:r>
          </a:p>
        </p:txBody>
      </p:sp>
      <p:sp>
        <p:nvSpPr>
          <p:cNvPr id="79878" name="Line 5"/>
          <p:cNvSpPr>
            <a:spLocks noChangeShapeType="1"/>
          </p:cNvSpPr>
          <p:nvPr/>
        </p:nvSpPr>
        <p:spPr bwMode="auto">
          <a:xfrm flipV="1">
            <a:off x="3962400" y="3733800"/>
            <a:ext cx="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0899" name="Picture 2" descr="Picture 24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5400" y="635000"/>
            <a:ext cx="40132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Text Box 3"/>
          <p:cNvSpPr txBox="1">
            <a:spLocks noChangeArrowheads="1"/>
          </p:cNvSpPr>
          <p:nvPr/>
        </p:nvSpPr>
        <p:spPr bwMode="auto">
          <a:xfrm>
            <a:off x="533400" y="609600"/>
            <a:ext cx="3124200" cy="15525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Create an account if you do not have a Google Account.  If you do, Sign 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1923" name="Picture 2" descr="Picture 25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457200"/>
            <a:ext cx="48006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Text Box 3"/>
          <p:cNvSpPr txBox="1">
            <a:spLocks noChangeArrowheads="1"/>
          </p:cNvSpPr>
          <p:nvPr/>
        </p:nvSpPr>
        <p:spPr bwMode="auto">
          <a:xfrm>
            <a:off x="228600" y="381000"/>
            <a:ext cx="3962400" cy="13700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Click on ADD</a:t>
            </a:r>
          </a:p>
          <a:p>
            <a:pPr>
              <a:spcBef>
                <a:spcPct val="50000"/>
              </a:spcBef>
            </a:pPr>
            <a:r>
              <a:rPr lang="en-US"/>
              <a:t>CREATE A NEW CALENDAR</a:t>
            </a:r>
          </a:p>
        </p:txBody>
      </p:sp>
      <p:sp>
        <p:nvSpPr>
          <p:cNvPr id="81925" name="Line 4"/>
          <p:cNvSpPr>
            <a:spLocks noChangeShapeType="1"/>
          </p:cNvSpPr>
          <p:nvPr/>
        </p:nvSpPr>
        <p:spPr bwMode="auto">
          <a:xfrm>
            <a:off x="2133600" y="609600"/>
            <a:ext cx="1676400" cy="30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26" name="Line 5"/>
          <p:cNvSpPr>
            <a:spLocks noChangeShapeType="1"/>
          </p:cNvSpPr>
          <p:nvPr/>
        </p:nvSpPr>
        <p:spPr bwMode="auto">
          <a:xfrm>
            <a:off x="1676400" y="1676400"/>
            <a:ext cx="175260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2947" name="Picture 2" descr="Picture 26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838200"/>
            <a:ext cx="74676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3"/>
          <p:cNvSpPr txBox="1">
            <a:spLocks noChangeArrowheads="1"/>
          </p:cNvSpPr>
          <p:nvPr/>
        </p:nvSpPr>
        <p:spPr bwMode="auto">
          <a:xfrm>
            <a:off x="381000" y="381000"/>
            <a:ext cx="3048000" cy="13700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Add Details</a:t>
            </a:r>
          </a:p>
          <a:p>
            <a:pPr>
              <a:spcBef>
                <a:spcPct val="50000"/>
              </a:spcBef>
            </a:pPr>
            <a:r>
              <a:rPr lang="en-US"/>
              <a:t>Click on CREATE CALENDAR</a:t>
            </a:r>
          </a:p>
        </p:txBody>
      </p:sp>
      <p:sp>
        <p:nvSpPr>
          <p:cNvPr id="82949" name="Line 4"/>
          <p:cNvSpPr>
            <a:spLocks noChangeShapeType="1"/>
          </p:cNvSpPr>
          <p:nvPr/>
        </p:nvSpPr>
        <p:spPr bwMode="auto">
          <a:xfrm>
            <a:off x="2286000" y="1371600"/>
            <a:ext cx="76200" cy="441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3971" name="Picture 2" descr="Picture 27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590800"/>
            <a:ext cx="76200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Text Box 3"/>
          <p:cNvSpPr txBox="1">
            <a:spLocks noChangeArrowheads="1"/>
          </p:cNvSpPr>
          <p:nvPr/>
        </p:nvSpPr>
        <p:spPr bwMode="auto">
          <a:xfrm>
            <a:off x="609600" y="609600"/>
            <a:ext cx="33528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Click on SETTINGS</a:t>
            </a:r>
          </a:p>
        </p:txBody>
      </p:sp>
      <p:sp>
        <p:nvSpPr>
          <p:cNvPr id="83973" name="Line 4"/>
          <p:cNvSpPr>
            <a:spLocks noChangeShapeType="1"/>
          </p:cNvSpPr>
          <p:nvPr/>
        </p:nvSpPr>
        <p:spPr bwMode="auto">
          <a:xfrm>
            <a:off x="2362200" y="990600"/>
            <a:ext cx="53340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4995" name="Picture 2" descr="Picture 28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438400"/>
            <a:ext cx="69088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6" name="Text Box 3"/>
          <p:cNvSpPr txBox="1">
            <a:spLocks noChangeArrowheads="1"/>
          </p:cNvSpPr>
          <p:nvPr/>
        </p:nvSpPr>
        <p:spPr bwMode="auto">
          <a:xfrm>
            <a:off x="1447800" y="609600"/>
            <a:ext cx="3276600" cy="8223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Click on MOBILE SETUP</a:t>
            </a:r>
          </a:p>
        </p:txBody>
      </p:sp>
      <p:sp>
        <p:nvSpPr>
          <p:cNvPr id="84997" name="Line 4"/>
          <p:cNvSpPr>
            <a:spLocks noChangeShapeType="1"/>
          </p:cNvSpPr>
          <p:nvPr/>
        </p:nvSpPr>
        <p:spPr bwMode="auto">
          <a:xfrm flipH="1">
            <a:off x="2590800" y="1066800"/>
            <a:ext cx="8382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pic>
        <p:nvPicPr>
          <p:cNvPr id="86019" name="Picture 2" descr="Picture 29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4201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Text Box 3"/>
          <p:cNvSpPr txBox="1">
            <a:spLocks noChangeArrowheads="1"/>
          </p:cNvSpPr>
          <p:nvPr/>
        </p:nvSpPr>
        <p:spPr bwMode="auto">
          <a:xfrm>
            <a:off x="1905000" y="381000"/>
            <a:ext cx="4343400" cy="10048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ADD a SMS Reminder</a:t>
            </a:r>
          </a:p>
          <a:p>
            <a:pPr>
              <a:spcBef>
                <a:spcPct val="50000"/>
              </a:spcBef>
            </a:pPr>
            <a:r>
              <a:rPr lang="en-US"/>
              <a:t>Click on SAVE</a:t>
            </a:r>
          </a:p>
        </p:txBody>
      </p:sp>
      <p:sp>
        <p:nvSpPr>
          <p:cNvPr id="86021" name="Line 4"/>
          <p:cNvSpPr>
            <a:spLocks noChangeShapeType="1"/>
          </p:cNvSpPr>
          <p:nvPr/>
        </p:nvSpPr>
        <p:spPr bwMode="auto">
          <a:xfrm>
            <a:off x="3276600" y="685800"/>
            <a:ext cx="16002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2" name="Line 5"/>
          <p:cNvSpPr>
            <a:spLocks noChangeShapeType="1"/>
          </p:cNvSpPr>
          <p:nvPr/>
        </p:nvSpPr>
        <p:spPr bwMode="auto">
          <a:xfrm flipH="1">
            <a:off x="1600200" y="1295400"/>
            <a:ext cx="2057400" cy="419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6" descr="Picture 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086100"/>
            <a:ext cx="769620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sp>
        <p:nvSpPr>
          <p:cNvPr id="87044" name="Text Box 3"/>
          <p:cNvSpPr txBox="1">
            <a:spLocks noChangeArrowheads="1"/>
          </p:cNvSpPr>
          <p:nvPr/>
        </p:nvSpPr>
        <p:spPr bwMode="auto">
          <a:xfrm>
            <a:off x="2667000" y="381000"/>
            <a:ext cx="3429000" cy="7842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Log in to Dial2do.com</a:t>
            </a:r>
          </a:p>
          <a:p>
            <a:pPr>
              <a:spcBef>
                <a:spcPct val="50000"/>
              </a:spcBef>
            </a:pPr>
            <a:r>
              <a:rPr lang="en-US"/>
              <a:t>Click on DO MORE</a:t>
            </a:r>
          </a:p>
        </p:txBody>
      </p:sp>
      <p:sp>
        <p:nvSpPr>
          <p:cNvPr id="87045" name="Line 4"/>
          <p:cNvSpPr>
            <a:spLocks noChangeShapeType="1"/>
          </p:cNvSpPr>
          <p:nvPr/>
        </p:nvSpPr>
        <p:spPr bwMode="auto">
          <a:xfrm>
            <a:off x="4419600" y="1165225"/>
            <a:ext cx="2590800" cy="241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 descr="Picture 1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1905000"/>
            <a:ext cx="8697913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sp>
        <p:nvSpPr>
          <p:cNvPr id="88068" name="Text Box 3"/>
          <p:cNvSpPr txBox="1">
            <a:spLocks noChangeArrowheads="1"/>
          </p:cNvSpPr>
          <p:nvPr/>
        </p:nvSpPr>
        <p:spPr bwMode="auto">
          <a:xfrm>
            <a:off x="2667000" y="381000"/>
            <a:ext cx="3429000" cy="10620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Click on ORGANIZE</a:t>
            </a:r>
          </a:p>
          <a:p>
            <a:pPr>
              <a:spcBef>
                <a:spcPct val="50000"/>
              </a:spcBef>
            </a:pPr>
            <a:r>
              <a:rPr lang="en-US"/>
              <a:t>Click on MORE next to Calendar</a:t>
            </a:r>
          </a:p>
        </p:txBody>
      </p:sp>
      <p:sp>
        <p:nvSpPr>
          <p:cNvPr id="88069" name="Line 4"/>
          <p:cNvSpPr>
            <a:spLocks noChangeShapeType="1"/>
          </p:cNvSpPr>
          <p:nvPr/>
        </p:nvSpPr>
        <p:spPr bwMode="auto">
          <a:xfrm>
            <a:off x="4114800" y="1143000"/>
            <a:ext cx="32004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070" name="Line 4"/>
          <p:cNvSpPr>
            <a:spLocks noChangeShapeType="1"/>
          </p:cNvSpPr>
          <p:nvPr/>
        </p:nvSpPr>
        <p:spPr bwMode="auto">
          <a:xfrm flipH="1">
            <a:off x="3200400" y="762000"/>
            <a:ext cx="60960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Meet Liz…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800600" cy="44958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Taught 7</a:t>
            </a:r>
            <a:r>
              <a:rPr lang="en-US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th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-12</a:t>
            </a:r>
            <a:r>
              <a:rPr lang="en-US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th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 Grade Social Studies in Cincinnati, Ohio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Taught High School Technology Courses in Columbus, OH.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Former High School Technology Coordinator and Integration Specialist in Columbus OH.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Currently Adjunct Assistant Professor at Madonna University-Teaches Ed Tech Courses to in-service Teachers in the Master’s program.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Currently Finishing Doctorate at University of Michigan.  Teaches Ed Tech Courses to preservice teachers.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rPr>
              <a:t>Author: “Toy to Tool: Connecting Student Cell Phones to Education”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n"/>
              <a:defRPr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23556" name="Picture 4" descr="Picture 1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030413"/>
            <a:ext cx="3894138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5249863" y="4343400"/>
            <a:ext cx="38941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Rockwell" pitchFamily="-65" charset="0"/>
                <a:hlinkClick r:id="rId3"/>
              </a:rPr>
              <a:t>http://sitemaker.umich.edu/kolb_504</a:t>
            </a:r>
            <a:r>
              <a:rPr lang="en-US" sz="1600">
                <a:latin typeface="Rockwell" pitchFamily="-65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7" descr="Picture 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31963"/>
            <a:ext cx="636587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sp>
        <p:nvSpPr>
          <p:cNvPr id="89092" name="Text Box 3"/>
          <p:cNvSpPr txBox="1">
            <a:spLocks noChangeArrowheads="1"/>
          </p:cNvSpPr>
          <p:nvPr/>
        </p:nvSpPr>
        <p:spPr bwMode="auto">
          <a:xfrm>
            <a:off x="2667000" y="381000"/>
            <a:ext cx="3429000" cy="7842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Change provider to GOOGLE</a:t>
            </a:r>
          </a:p>
          <a:p>
            <a:pPr>
              <a:spcBef>
                <a:spcPct val="50000"/>
              </a:spcBef>
            </a:pPr>
            <a:r>
              <a:rPr lang="en-US"/>
              <a:t>Click on SAVE</a:t>
            </a:r>
          </a:p>
        </p:txBody>
      </p:sp>
      <p:sp>
        <p:nvSpPr>
          <p:cNvPr id="89093" name="Line 4"/>
          <p:cNvSpPr>
            <a:spLocks noChangeShapeType="1"/>
          </p:cNvSpPr>
          <p:nvPr/>
        </p:nvSpPr>
        <p:spPr bwMode="auto">
          <a:xfrm>
            <a:off x="4114800" y="1165225"/>
            <a:ext cx="2286000" cy="5180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4" name="Line 4"/>
          <p:cNvSpPr>
            <a:spLocks noChangeShapeType="1"/>
          </p:cNvSpPr>
          <p:nvPr/>
        </p:nvSpPr>
        <p:spPr bwMode="auto">
          <a:xfrm flipH="1">
            <a:off x="3763963" y="762000"/>
            <a:ext cx="46037" cy="464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8" descr="Picture 1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438400"/>
            <a:ext cx="72390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sp>
        <p:nvSpPr>
          <p:cNvPr id="90116" name="Text Box 3"/>
          <p:cNvSpPr txBox="1">
            <a:spLocks noChangeArrowheads="1"/>
          </p:cNvSpPr>
          <p:nvPr/>
        </p:nvSpPr>
        <p:spPr bwMode="auto">
          <a:xfrm>
            <a:off x="2667000" y="381000"/>
            <a:ext cx="34290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Grant Access to your Google account</a:t>
            </a:r>
          </a:p>
        </p:txBody>
      </p:sp>
      <p:sp>
        <p:nvSpPr>
          <p:cNvPr id="90117" name="Line 4"/>
          <p:cNvSpPr>
            <a:spLocks noChangeShapeType="1"/>
          </p:cNvSpPr>
          <p:nvPr/>
        </p:nvSpPr>
        <p:spPr bwMode="auto">
          <a:xfrm flipH="1">
            <a:off x="1752600" y="762000"/>
            <a:ext cx="2057400" cy="464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5" descr="Picture 1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1390650"/>
            <a:ext cx="86995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44475" y="6372225"/>
            <a:ext cx="2133600" cy="258763"/>
          </a:xfrm>
        </p:spPr>
        <p:txBody>
          <a:bodyPr rtlCol="0"/>
          <a:lstStyle/>
          <a:p>
            <a:pPr algn="l">
              <a:defRPr/>
            </a:pPr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rPr>
              <a:t>Liz Kolb http://cellphonesinlearning.com</a:t>
            </a:r>
            <a:r>
              <a:rPr lang="en-US" sz="1400">
                <a:solidFill>
                  <a:schemeClr val="tx1"/>
                </a:solidFill>
                <a:latin typeface="Brush Script MT" pitchFamily="66" charset="0"/>
              </a:rPr>
              <a:t> </a:t>
            </a:r>
          </a:p>
        </p:txBody>
      </p:sp>
      <p:sp>
        <p:nvSpPr>
          <p:cNvPr id="91140" name="Text Box 3"/>
          <p:cNvSpPr txBox="1">
            <a:spLocks noChangeArrowheads="1"/>
          </p:cNvSpPr>
          <p:nvPr/>
        </p:nvSpPr>
        <p:spPr bwMode="auto">
          <a:xfrm>
            <a:off x="2667000" y="381000"/>
            <a:ext cx="3429000" cy="2032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TRY IT:  Cal Dial2do 1-213-325-2615</a:t>
            </a:r>
          </a:p>
          <a:p>
            <a:pPr>
              <a:spcBef>
                <a:spcPct val="50000"/>
              </a:spcBef>
            </a:pPr>
            <a:r>
              <a:rPr lang="en-US"/>
              <a:t>and say “Calendar” then schedule something!</a:t>
            </a:r>
          </a:p>
          <a:p>
            <a:pPr>
              <a:spcBef>
                <a:spcPct val="50000"/>
              </a:spcBef>
            </a:pPr>
            <a:r>
              <a:rPr lang="en-US"/>
              <a:t>You can also “Listen to Calendar”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3" descr="sdfkjsd_0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533400"/>
            <a:ext cx="782955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#5 Mobile Photo and Video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blogging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or Posting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708900" cy="1676400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i="1" smtClean="0">
                <a:solidFill>
                  <a:srgbClr val="2B142D"/>
                </a:solidFill>
                <a:latin typeface="Lucida Grande" pitchFamily="-65" charset="0"/>
              </a:rPr>
              <a:t>Posting an image, video, or text message to a web blog or private photo place on the web directly from your cell phone.</a:t>
            </a:r>
            <a:endParaRPr lang="en-US" smtClean="0">
              <a:solidFill>
                <a:srgbClr val="2B142D"/>
              </a:solidFill>
            </a:endParaRPr>
          </a:p>
        </p:txBody>
      </p:sp>
      <p:pic>
        <p:nvPicPr>
          <p:cNvPr id="93188" name="Picture 4" descr="&#10;Picture 9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352800"/>
            <a:ext cx="35179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#5 Mobile Photo and Video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blogging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or Posting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Take a Picture or Video</a:t>
            </a:r>
          </a:p>
          <a:p>
            <a:pPr eaLnBrk="1" hangingPunct="1"/>
            <a:r>
              <a:rPr lang="en-US" smtClean="0"/>
              <a:t>Send it to </a:t>
            </a:r>
            <a:r>
              <a:rPr lang="en-US" smtClean="0">
                <a:hlinkClick r:id="rId2"/>
              </a:rPr>
              <a:t>go@blogger.com</a:t>
            </a:r>
            <a:endParaRPr lang="en-US" smtClean="0"/>
          </a:p>
          <a:p>
            <a:pPr eaLnBrk="1" hangingPunct="1"/>
            <a:r>
              <a:rPr lang="en-US" smtClean="0"/>
              <a:t>You will receive a message with your URL of your blog!</a:t>
            </a:r>
          </a:p>
        </p:txBody>
      </p:sp>
      <p:pic>
        <p:nvPicPr>
          <p:cNvPr id="94212" name="Picture 4" descr="&#10;Picture 9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463" y="3962400"/>
            <a:ext cx="35179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9" descr="Picture 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7063" y="1828800"/>
            <a:ext cx="4464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Documenting Lab Activities</a:t>
            </a:r>
          </a:p>
        </p:txBody>
      </p:sp>
      <p:sp>
        <p:nvSpPr>
          <p:cNvPr id="95235" name="Content Placeholder 8"/>
          <p:cNvSpPr>
            <a:spLocks noGrp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Mathematics teacher has students document their mathematical steps and lab activities, then put them into a slideshow along with process explanation.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Web link: </a:t>
            </a:r>
            <a:r>
              <a:rPr lang="en-US" smtClean="0">
                <a:solidFill>
                  <a:srgbClr val="2B142D"/>
                </a:solidFill>
                <a:hlinkClick r:id="rId3"/>
              </a:rPr>
              <a:t>http://mathematicslearning.blogspot.com/2008/04/mobile-has-changed-my-way.html</a:t>
            </a:r>
            <a:r>
              <a:rPr lang="en-US" smtClean="0">
                <a:solidFill>
                  <a:srgbClr val="2B142D"/>
                </a:solidFill>
              </a:rPr>
              <a:t> </a:t>
            </a:r>
          </a:p>
          <a:p>
            <a:pPr eaLnBrk="1" hangingPunct="1"/>
            <a:endParaRPr lang="en-US" smtClean="0"/>
          </a:p>
        </p:txBody>
      </p:sp>
      <p:sp>
        <p:nvSpPr>
          <p:cNvPr id="95236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565525" cy="3927475"/>
          </a:xfrm>
        </p:spPr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95237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1600200"/>
            <a:ext cx="21209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8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416300"/>
            <a:ext cx="215106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9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40500" y="1600200"/>
            <a:ext cx="2330450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0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0663" y="3416300"/>
            <a:ext cx="230028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Mathematical images</a:t>
            </a:r>
          </a:p>
        </p:txBody>
      </p:sp>
      <p:sp>
        <p:nvSpPr>
          <p:cNvPr id="95235" name="Content Placeholder 8"/>
          <p:cNvSpPr>
            <a:spLocks noGrp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-65" charset="2"/>
              <a:buNone/>
            </a:pPr>
            <a:r>
              <a:rPr lang="en-US" dirty="0" smtClean="0">
                <a:solidFill>
                  <a:srgbClr val="2B142D"/>
                </a:solidFill>
              </a:rPr>
              <a:t>Mathematics teacher has students connect learning to real world images (</a:t>
            </a:r>
            <a:r>
              <a:rPr lang="en-US" dirty="0" smtClean="0">
                <a:solidFill>
                  <a:srgbClr val="2B142D"/>
                </a:solidFill>
                <a:hlinkClick r:id="rId3"/>
              </a:rPr>
              <a:t>http://www.flickr.com/photos/tags/apcalc06/</a:t>
            </a:r>
            <a:r>
              <a:rPr lang="en-US" dirty="0" smtClean="0">
                <a:solidFill>
                  <a:srgbClr val="2B142D"/>
                </a:solidFill>
              </a:rPr>
              <a:t> )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dirty="0" smtClean="0">
                <a:solidFill>
                  <a:srgbClr val="2B142D"/>
                </a:solidFill>
              </a:rPr>
              <a:t>Web link: </a:t>
            </a:r>
            <a:r>
              <a:rPr lang="en-US" dirty="0" smtClean="0">
                <a:hlinkClick r:id="rId4"/>
              </a:rPr>
              <a:t>http://adifference.blogspot.com/2006/12/flickring-mind-maps-making-learning.html</a:t>
            </a:r>
            <a:r>
              <a:rPr lang="en-US" dirty="0" smtClean="0"/>
              <a:t>  </a:t>
            </a:r>
          </a:p>
        </p:txBody>
      </p:sp>
      <p:pic>
        <p:nvPicPr>
          <p:cNvPr id="9" name="Picture 8" descr="Picture 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2362200"/>
            <a:ext cx="3621998" cy="3079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Cell Phones &amp;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Facebook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to Document Everyday Culture</a:t>
            </a:r>
          </a:p>
        </p:txBody>
      </p:sp>
      <p:sp>
        <p:nvSpPr>
          <p:cNvPr id="97283" name="Content Placeholder 8"/>
          <p:cNvSpPr>
            <a:spLocks noGrp="1"/>
          </p:cNvSpPr>
          <p:nvPr>
            <p:ph sz="half" idx="1"/>
          </p:nvPr>
        </p:nvSpPr>
        <p:spPr>
          <a:xfrm>
            <a:off x="498475" y="2184400"/>
            <a:ext cx="3657600" cy="4140200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Psychology teacher in Michigan has students document everyday cultural experiences with cell phone and sends them to class Facebook account.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Web link: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Protected in Facebook</a:t>
            </a:r>
          </a:p>
          <a:p>
            <a:pPr eaLnBrk="1" hangingPunct="1"/>
            <a:endParaRPr lang="en-US" smtClean="0"/>
          </a:p>
        </p:txBody>
      </p:sp>
      <p:pic>
        <p:nvPicPr>
          <p:cNvPr id="97284" name="Picture 14" descr="Picture 1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0" y="2438400"/>
            <a:ext cx="4064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Field Trips</a:t>
            </a:r>
          </a:p>
        </p:txBody>
      </p:sp>
      <p:pic>
        <p:nvPicPr>
          <p:cNvPr id="99331" name="Content Placeholder 4" descr="BraykoCopper.BMP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3434" b="-23434"/>
          <a:stretch>
            <a:fillRect/>
          </a:stretch>
        </p:blipFill>
        <p:spPr>
          <a:xfrm>
            <a:off x="4465638" y="2930525"/>
            <a:ext cx="3567112" cy="3927475"/>
          </a:xfrm>
        </p:spPr>
      </p:pic>
      <p:sp>
        <p:nvSpPr>
          <p:cNvPr id="99332" name="Content Placeholder 10"/>
          <p:cNvSpPr>
            <a:spLocks noGrp="1"/>
          </p:cNvSpPr>
          <p:nvPr>
            <p:ph sz="half" idx="2"/>
          </p:nvPr>
        </p:nvSpPr>
        <p:spPr>
          <a:xfrm>
            <a:off x="498475" y="1828800"/>
            <a:ext cx="3657600" cy="42195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High School Chemistry Students on a field trip at Cranbrook Science Museum in MI.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/>
              <a:t>Cell Phones pictures documented chemical elements.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/>
              <a:t>Used:  Camera on cell phone and sent to teacher’s phone.</a:t>
            </a:r>
          </a:p>
          <a:p>
            <a:pPr eaLnBrk="1" hangingPunct="1"/>
            <a:endParaRPr lang="en-US" smtClean="0"/>
          </a:p>
        </p:txBody>
      </p:sp>
      <p:pic>
        <p:nvPicPr>
          <p:cNvPr id="99333" name="Picture 5" descr="Grace.Sulfu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1584325"/>
            <a:ext cx="3068638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500" smtClean="0">
                <a:solidFill>
                  <a:srgbClr val="404040"/>
                </a:solidFill>
                <a:ea typeface="ＭＳ Ｐゴシック" pitchFamily="-65" charset="-128"/>
                <a:cs typeface="ＭＳ Ｐゴシック" pitchFamily="-65" charset="-128"/>
              </a:rPr>
              <a:t>Why students’ own cell phones?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Field Trip Documentation</a:t>
            </a:r>
          </a:p>
        </p:txBody>
      </p:sp>
      <p:sp>
        <p:nvSpPr>
          <p:cNvPr id="86019" name="Content Placeholder 8"/>
          <p:cNvSpPr>
            <a:spLocks noGrp="1"/>
          </p:cNvSpPr>
          <p:nvPr>
            <p:ph sz="half" idx="1"/>
          </p:nvPr>
        </p:nvSpPr>
        <p:spPr>
          <a:xfrm>
            <a:off x="609600" y="2147888"/>
            <a:ext cx="3565525" cy="392747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</a:rPr>
              <a:t>Physical Education teacher has students’ document their field trip experiences.</a:t>
            </a:r>
          </a:p>
          <a:p>
            <a:pPr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</a:rPr>
              <a:t>Used:  </a:t>
            </a:r>
          </a:p>
          <a:p>
            <a:pPr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hlinkClick r:id="rId3"/>
              </a:rPr>
              <a:t>http://Utterli.com</a:t>
            </a:r>
            <a:r>
              <a:rPr lang="en-US" dirty="0" smtClean="0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  <a:defRPr/>
            </a:pPr>
            <a:endParaRPr lang="en-US" dirty="0" smtClean="0">
              <a:solidFill>
                <a:srgbClr val="2B142D"/>
              </a:solidFill>
            </a:endParaRPr>
          </a:p>
          <a:p>
            <a:pPr eaLnBrk="1" hangingPunct="1"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</a:rPr>
              <a:t>Web link:</a:t>
            </a:r>
          </a:p>
          <a:p>
            <a:pPr eaLnBrk="1" hangingPunct="1">
              <a:buFont typeface="Wingdings" pitchFamily="-65" charset="2"/>
              <a:buNone/>
              <a:defRPr/>
            </a:pPr>
            <a:r>
              <a:rPr lang="en-US" dirty="0" smtClean="0">
                <a:solidFill>
                  <a:srgbClr val="2B142D"/>
                </a:solidFill>
                <a:hlinkClick r:id="rId4"/>
              </a:rPr>
              <a:t>http://vceoes.wordpress.com/pictures/</a:t>
            </a:r>
            <a:r>
              <a:rPr lang="en-US" dirty="0" smtClean="0">
                <a:solidFill>
                  <a:srgbClr val="2B142D"/>
                </a:solidFill>
              </a:rPr>
              <a:t> </a:t>
            </a:r>
          </a:p>
          <a:p>
            <a:pPr eaLnBrk="1" hangingPunct="1">
              <a:defRPr/>
            </a:pPr>
            <a:endParaRPr lang="en-US" dirty="0" smtClean="0">
              <a:solidFill>
                <a:srgbClr val="2B142D"/>
              </a:solidFill>
            </a:endParaRPr>
          </a:p>
        </p:txBody>
      </p:sp>
      <p:pic>
        <p:nvPicPr>
          <p:cNvPr id="101380" name="Picture 14" descr="Picture 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7063" y="182880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Send Videos of Homework to Cells</a:t>
            </a:r>
          </a:p>
        </p:txBody>
      </p:sp>
      <p:pic>
        <p:nvPicPr>
          <p:cNvPr id="103427" name="Picture 3" descr="Picture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895600"/>
            <a:ext cx="49831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TextBox 3"/>
          <p:cNvSpPr txBox="1">
            <a:spLocks noChangeArrowheads="1"/>
          </p:cNvSpPr>
          <p:nvPr/>
        </p:nvSpPr>
        <p:spPr bwMode="auto">
          <a:xfrm>
            <a:off x="457200" y="2057400"/>
            <a:ext cx="2971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Physical Education Teacher in Australia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Used:  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  <a:hlinkClick r:id="rId4"/>
              </a:rPr>
              <a:t>http://Utterli.com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</a:rPr>
              <a:t>Web link:</a:t>
            </a:r>
          </a:p>
          <a:p>
            <a:pPr>
              <a:buFont typeface="Wingdings" pitchFamily="-65" charset="2"/>
              <a:buNone/>
            </a:pPr>
            <a:endParaRPr lang="en-US">
              <a:solidFill>
                <a:srgbClr val="2B142D"/>
              </a:solidFill>
            </a:endParaRPr>
          </a:p>
          <a:p>
            <a:pPr>
              <a:buFont typeface="Wingdings" pitchFamily="-65" charset="2"/>
              <a:buNone/>
            </a:pPr>
            <a:r>
              <a:rPr lang="en-US">
                <a:solidFill>
                  <a:srgbClr val="2B142D"/>
                </a:solidFill>
                <a:hlinkClick r:id="rId5"/>
              </a:rPr>
              <a:t>http://mrobbo.com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13750" cy="10445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sz="4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PhotoPosting</a:t>
            </a: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Documenting Australian Environment</a:t>
            </a:r>
          </a:p>
        </p:txBody>
      </p:sp>
      <p:sp>
        <p:nvSpPr>
          <p:cNvPr id="105475" name="Content Placeholder 8"/>
          <p:cNvSpPr>
            <a:spLocks noGrp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9</a:t>
            </a:r>
            <a:r>
              <a:rPr lang="en-US" baseline="30000" smtClean="0">
                <a:solidFill>
                  <a:srgbClr val="2B142D"/>
                </a:solidFill>
              </a:rPr>
              <a:t>th</a:t>
            </a:r>
            <a:r>
              <a:rPr lang="en-US" smtClean="0">
                <a:solidFill>
                  <a:srgbClr val="2B142D"/>
                </a:solidFill>
              </a:rPr>
              <a:t> Grade Geography students in Australia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Used: 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  <a:hlinkClick r:id="rId3"/>
              </a:rPr>
              <a:t>http://Utterli.com</a:t>
            </a:r>
            <a:r>
              <a:rPr lang="en-US" smtClean="0">
                <a:solidFill>
                  <a:srgbClr val="2B142D"/>
                </a:solidFill>
              </a:rPr>
              <a:t> 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</a:rPr>
              <a:t>Web link: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2B142D"/>
                </a:solidFill>
                <a:hlinkClick r:id="rId4"/>
              </a:rPr>
              <a:t>http://australianenvironment.wordpress.com/</a:t>
            </a:r>
            <a:r>
              <a:rPr lang="en-US" smtClean="0">
                <a:solidFill>
                  <a:srgbClr val="2B142D"/>
                </a:solidFill>
              </a:rPr>
              <a:t> </a:t>
            </a:r>
          </a:p>
          <a:p>
            <a:pPr eaLnBrk="1" hangingPunct="1"/>
            <a:endParaRPr lang="en-US" smtClean="0"/>
          </a:p>
        </p:txBody>
      </p:sp>
      <p:pic>
        <p:nvPicPr>
          <p:cNvPr id="105476" name="Picture 14" descr="Picture 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7063" y="2171700"/>
            <a:ext cx="415131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Photoblogging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iReporting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107523" name="Content Placeholder 2"/>
          <p:cNvSpPr>
            <a:spLocks noGrp="1"/>
          </p:cNvSpPr>
          <p:nvPr>
            <p:ph idx="1"/>
          </p:nvPr>
        </p:nvSpPr>
        <p:spPr>
          <a:xfrm>
            <a:off x="900113" y="2133600"/>
            <a:ext cx="3214687" cy="3932238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 Mobile Citizen Journalism</a:t>
            </a:r>
            <a:endParaRPr lang="en-US" smtClean="0">
              <a:hlinkClick r:id="rId2"/>
            </a:endParaRP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hlinkClick r:id="rId2"/>
              </a:rPr>
              <a:t>ireport@cnn.com</a:t>
            </a:r>
            <a:r>
              <a:rPr lang="en-US" smtClean="0"/>
              <a:t> </a:t>
            </a:r>
          </a:p>
        </p:txBody>
      </p:sp>
      <p:pic>
        <p:nvPicPr>
          <p:cNvPr id="107524" name="Picture 3" descr="Picture 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133600"/>
            <a:ext cx="46990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#5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Photoblogging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iReporting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108547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3716337" cy="4208463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Mobile Journalism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/>
              <a:t>High School Students Document Inauguration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/>
              <a:t>Tools:  Flickr, Twitter, YouTube</a:t>
            </a: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hlinkClick r:id="rId2"/>
              </a:rPr>
              <a:t>http://wainauguration.org/</a:t>
            </a:r>
          </a:p>
        </p:txBody>
      </p:sp>
      <p:pic>
        <p:nvPicPr>
          <p:cNvPr id="108548" name="Picture 4" descr="Picture 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057400"/>
            <a:ext cx="4240213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Biology Project with </a:t>
            </a:r>
            <a:r>
              <a:rPr lang="en-US" dirty="0" err="1" smtClean="0"/>
              <a:t>Flickr</a:t>
            </a:r>
            <a:endParaRPr lang="en-US" dirty="0" smtClean="0"/>
          </a:p>
        </p:txBody>
      </p:sp>
      <p:sp>
        <p:nvSpPr>
          <p:cNvPr id="110595" name="Text Placeholder 5"/>
          <p:cNvSpPr>
            <a:spLocks noGrp="1"/>
          </p:cNvSpPr>
          <p:nvPr>
            <p:ph idx="1"/>
          </p:nvPr>
        </p:nvSpPr>
        <p:spPr>
          <a:xfrm>
            <a:off x="381000" y="1766888"/>
            <a:ext cx="8305800" cy="4481512"/>
          </a:xfrm>
        </p:spPr>
        <p:txBody>
          <a:bodyPr/>
          <a:lstStyle/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1: Create an account in </a:t>
            </a:r>
            <a:r>
              <a:rPr lang="en-US" sz="1600" dirty="0" err="1" smtClean="0"/>
              <a:t>Flickr.com</a:t>
            </a:r>
            <a:endParaRPr lang="en-US" sz="1600" dirty="0" smtClean="0"/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2: Login to </a:t>
            </a:r>
            <a:r>
              <a:rPr lang="en-US" sz="1600" dirty="0" err="1" smtClean="0"/>
              <a:t>Flickr</a:t>
            </a:r>
            <a:endParaRPr lang="en-US" sz="1600" dirty="0" smtClean="0"/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3: Click on Uploading Tools (next to Upload Photos)</a:t>
            </a:r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4: Click on Upload by Email.  You will be given an email address where you can send pictures and/or videos from your cell phone directly into </a:t>
            </a:r>
            <a:r>
              <a:rPr lang="en-US" sz="1600" dirty="0" err="1" smtClean="0"/>
              <a:t>Flickr</a:t>
            </a:r>
            <a:r>
              <a:rPr lang="en-US" sz="1600" dirty="0" smtClean="0"/>
              <a:t>.</a:t>
            </a:r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5: Go Outside and Find an interesting biological phenomena (leafs, grass, animals...etc).</a:t>
            </a:r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6: Take a picture or video of the phenomena, send a text message of what you believe the phenomena to be (take a guess if needed). Send it to our </a:t>
            </a:r>
            <a:r>
              <a:rPr lang="en-US" sz="1600" dirty="0" err="1" smtClean="0"/>
              <a:t>Flickr</a:t>
            </a:r>
            <a:r>
              <a:rPr lang="en-US" sz="1600" dirty="0" smtClean="0"/>
              <a:t> Mobile Account.</a:t>
            </a:r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7: Login to </a:t>
            </a:r>
            <a:r>
              <a:rPr lang="en-US" sz="1600" dirty="0" err="1" smtClean="0"/>
              <a:t>Flickr.com</a:t>
            </a:r>
            <a:endParaRPr lang="en-US" sz="1600" dirty="0" smtClean="0"/>
          </a:p>
          <a:p>
            <a:pPr marL="457200" indent="-457200" eaLnBrk="1" hangingPunct="1">
              <a:buFont typeface="Arial" pitchFamily="-65" charset="0"/>
              <a:buNone/>
            </a:pPr>
            <a:r>
              <a:rPr lang="en-US" sz="1600" dirty="0" smtClean="0"/>
              <a:t>Step 8: Place your image on the </a:t>
            </a:r>
            <a:r>
              <a:rPr lang="en-US" sz="1600" dirty="0" err="1" smtClean="0"/>
              <a:t>Flickr</a:t>
            </a:r>
            <a:r>
              <a:rPr lang="en-US" sz="1600" dirty="0" smtClean="0"/>
              <a:t> Map in the EXACT location where you found the item (Organize--My Map).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4475"/>
            <a:ext cx="9144000" cy="13398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#5 Location Mobile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Blogging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Project:  North American Lighthouses</a:t>
            </a:r>
          </a:p>
        </p:txBody>
      </p:sp>
      <p:pic>
        <p:nvPicPr>
          <p:cNvPr id="113667" name="Picture 4" descr="Picture 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09800"/>
            <a:ext cx="61753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8" name="TextBox 6"/>
          <p:cNvSpPr txBox="1">
            <a:spLocks noChangeArrowheads="1"/>
          </p:cNvSpPr>
          <p:nvPr/>
        </p:nvSpPr>
        <p:spPr bwMode="auto">
          <a:xfrm>
            <a:off x="2895600" y="6172200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2B142D"/>
                </a:solidFill>
                <a:latin typeface="Lucida Grande" pitchFamily="-65" charset="0"/>
                <a:hlinkClick r:id="rId3"/>
              </a:rPr>
              <a:t>http://flagr.com</a:t>
            </a:r>
            <a:r>
              <a:rPr lang="en-US"/>
              <a:t> </a:t>
            </a:r>
            <a:endParaRPr lang="en-US">
              <a:solidFill>
                <a:srgbClr val="2B142D"/>
              </a:solidFill>
              <a:latin typeface="Lucida Grande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#7 Text Message Alerts!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828800"/>
            <a:ext cx="8534400" cy="3276600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i="1" smtClean="0">
                <a:solidFill>
                  <a:srgbClr val="2B142D"/>
                </a:solidFill>
                <a:latin typeface="Lucida Grande" pitchFamily="-65" charset="0"/>
              </a:rPr>
              <a:t>Sending out mass text messages to large or small groups of people.  </a:t>
            </a:r>
            <a:endParaRPr lang="en-US" smtClean="0">
              <a:solidFill>
                <a:srgbClr val="2B142D"/>
              </a:solidFill>
              <a:hlinkClick r:id="rId2"/>
            </a:endParaRPr>
          </a:p>
        </p:txBody>
      </p:sp>
      <p:pic>
        <p:nvPicPr>
          <p:cNvPr id="115716" name="Picture 4" descr="Picture 17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711450"/>
            <a:ext cx="55626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#7 Text Message Project: Text politicians, ask questions 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00113" y="2147888"/>
            <a:ext cx="3565525" cy="3927475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000000"/>
                </a:solidFill>
              </a:rPr>
              <a:t>Canadian Election</a:t>
            </a:r>
            <a:endParaRPr lang="en-US" smtClean="0">
              <a:solidFill>
                <a:srgbClr val="000000"/>
              </a:solidFill>
              <a:hlinkClick r:id="rId2"/>
            </a:endParaRPr>
          </a:p>
          <a:p>
            <a:pPr eaLnBrk="1" hangingPunct="1">
              <a:buFont typeface="Wingdings" pitchFamily="-65" charset="2"/>
              <a:buNone/>
            </a:pPr>
            <a:r>
              <a:rPr lang="en-US" smtClean="0">
                <a:solidFill>
                  <a:srgbClr val="000000"/>
                </a:solidFill>
                <a:hlinkClick r:id="rId2"/>
              </a:rPr>
              <a:t>http://atomiq.org/archives/2004/04/the_youth_text_2004_challenge.html</a:t>
            </a:r>
            <a:r>
              <a:rPr lang="en-US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16740" name="Content Placeholder 7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565525" cy="3927475"/>
          </a:xfrm>
        </p:spPr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116741" name="Picture 5" descr="Picture 1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7063" y="1828800"/>
            <a:ext cx="4419600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2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4132" y="4495800"/>
            <a:ext cx="3529012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#7 Alerts Project: Film on the Fly</a:t>
            </a:r>
          </a:p>
        </p:txBody>
      </p:sp>
      <p:pic>
        <p:nvPicPr>
          <p:cNvPr id="117763" name="Content Placeholder 4" descr="Picture 3.pn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5481" b="-25481"/>
          <a:stretch>
            <a:fillRect/>
          </a:stretch>
        </p:blipFill>
        <p:spPr>
          <a:xfrm>
            <a:off x="1676400" y="769938"/>
            <a:ext cx="5527675" cy="6088062"/>
          </a:xfrm>
        </p:spPr>
      </p:pic>
      <p:sp>
        <p:nvSpPr>
          <p:cNvPr id="117764" name="Rectangle 5"/>
          <p:cNvSpPr>
            <a:spLocks noChangeArrowheads="1"/>
          </p:cNvSpPr>
          <p:nvPr/>
        </p:nvSpPr>
        <p:spPr bwMode="auto">
          <a:xfrm>
            <a:off x="2716213" y="6488113"/>
            <a:ext cx="3711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"/>
              </a:rPr>
              <a:t>http://www.koce.org/filmonthefly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Research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690687"/>
            <a:ext cx="4805362" cy="4481513"/>
          </a:xfrm>
        </p:spPr>
        <p:txBody>
          <a:bodyPr/>
          <a:lstStyle/>
          <a:p>
            <a:r>
              <a:rPr lang="en-US" sz="1800" dirty="0" smtClean="0"/>
              <a:t>Text messaging may help children fight off obesity (UNC, USA)</a:t>
            </a:r>
          </a:p>
          <a:p>
            <a:r>
              <a:rPr lang="en-US" sz="1800" dirty="0" smtClean="0"/>
              <a:t>Concern over </a:t>
            </a:r>
            <a:r>
              <a:rPr lang="en-US" sz="1800" dirty="0" err="1" smtClean="0"/>
              <a:t>texting</a:t>
            </a:r>
            <a:r>
              <a:rPr lang="en-US" sz="1800" dirty="0" smtClean="0"/>
              <a:t> lingo has been greatly exaggerated; less than 10 percent of words in text messages are abbreviated (Gr8 Db8)</a:t>
            </a:r>
          </a:p>
          <a:p>
            <a:r>
              <a:rPr lang="en-US" sz="1800" dirty="0" err="1" smtClean="0"/>
              <a:t>Texting</a:t>
            </a:r>
            <a:r>
              <a:rPr lang="en-US" sz="1800" dirty="0" smtClean="0"/>
              <a:t> linked positively with literacy achievements (Coventry University, UK)</a:t>
            </a:r>
          </a:p>
          <a:p>
            <a:r>
              <a:rPr lang="en-US" sz="1800" dirty="0" err="1" smtClean="0"/>
              <a:t>Texting</a:t>
            </a:r>
            <a:r>
              <a:rPr lang="en-US" sz="1800" dirty="0" smtClean="0"/>
              <a:t> helps shy teenagers communicate (Plymouth </a:t>
            </a:r>
            <a:r>
              <a:rPr lang="en-US" sz="1800" dirty="0" err="1" smtClean="0"/>
              <a:t>Univ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Anonymity in </a:t>
            </a:r>
            <a:r>
              <a:rPr lang="en-US" sz="1800" dirty="0" err="1" smtClean="0"/>
              <a:t>texting</a:t>
            </a:r>
            <a:r>
              <a:rPr lang="en-US" sz="1800" dirty="0" smtClean="0"/>
              <a:t> leads to greater participation and knowledge growth (Univ. of Cape Town)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475" y="2133600"/>
            <a:ext cx="25400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itle 1"/>
          <p:cNvSpPr>
            <a:spLocks noGrp="1"/>
          </p:cNvSpPr>
          <p:nvPr>
            <p:ph type="title"/>
          </p:nvPr>
        </p:nvSpPr>
        <p:spPr>
          <a:xfrm>
            <a:off x="762000" y="503238"/>
            <a:ext cx="7313613" cy="868362"/>
          </a:xfrm>
        </p:spPr>
        <p:txBody>
          <a:bodyPr/>
          <a:lstStyle/>
          <a:p>
            <a:pPr eaLnBrk="1" hangingPunct="1"/>
            <a:r>
              <a:rPr lang="en-US" smtClean="0"/>
              <a:t>#7 Text Alert Project: Text-An-Expert</a:t>
            </a:r>
          </a:p>
        </p:txBody>
      </p:sp>
      <p:pic>
        <p:nvPicPr>
          <p:cNvPr id="118787" name="Content Placeholder 4" descr="Douch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9715" r="-9715"/>
          <a:stretch>
            <a:fillRect/>
          </a:stretch>
        </p:blipFill>
        <p:spPr>
          <a:xfrm>
            <a:off x="4419600" y="2147888"/>
            <a:ext cx="3565525" cy="3927475"/>
          </a:xfrm>
        </p:spPr>
      </p:pic>
      <p:sp>
        <p:nvSpPr>
          <p:cNvPr id="118788" name="Content Placeholder 3"/>
          <p:cNvSpPr>
            <a:spLocks noGrp="1"/>
          </p:cNvSpPr>
          <p:nvPr>
            <p:ph sz="half" idx="2"/>
          </p:nvPr>
        </p:nvSpPr>
        <p:spPr>
          <a:xfrm>
            <a:off x="549275" y="1752600"/>
            <a:ext cx="3565525" cy="4056063"/>
          </a:xfrm>
        </p:spPr>
        <p:txBody>
          <a:bodyPr/>
          <a:lstStyle/>
          <a:p>
            <a:pPr eaLnBrk="1" hangingPunct="1">
              <a:buFont typeface="Arial" pitchFamily="-65" charset="0"/>
              <a:buNone/>
            </a:pPr>
            <a:r>
              <a:rPr lang="en-US" smtClean="0"/>
              <a:t>9</a:t>
            </a:r>
            <a:r>
              <a:rPr lang="en-US" baseline="30000" smtClean="0"/>
              <a:t>th</a:t>
            </a:r>
            <a:r>
              <a:rPr lang="en-US" smtClean="0"/>
              <a:t> Grade High School Social Studies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“Who was the first man to walk on the moon”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Power of Networks in Digital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54451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4400" dirty="0" smtClean="0">
                <a:solidFill>
                  <a:srgbClr val="2B142D"/>
                </a:solidFill>
                <a:latin typeface="Times New Roman" pitchFamily="-65" charset="0"/>
              </a:rPr>
              <a:t>#7 </a:t>
            </a:r>
            <a:r>
              <a:rPr lang="en-US" sz="4400" dirty="0">
                <a:solidFill>
                  <a:srgbClr val="2B142D"/>
                </a:solidFill>
                <a:latin typeface="Times New Roman" pitchFamily="-65" charset="0"/>
              </a:rPr>
              <a:t>Mobile novels</a:t>
            </a:r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1524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-65" charset="2"/>
              <a:buNone/>
            </a:pPr>
            <a:r>
              <a:rPr lang="en-US" sz="2000">
                <a:solidFill>
                  <a:srgbClr val="2B142D"/>
                </a:solidFill>
                <a:latin typeface="Times New Roman" pitchFamily="-65" charset="0"/>
              </a:rPr>
              <a:t>Use a cell phone to write a private or collaborative novel, poem, chapter review, or short story to “publish” on a cell phone.</a:t>
            </a:r>
          </a:p>
        </p:txBody>
      </p:sp>
      <p:pic>
        <p:nvPicPr>
          <p:cNvPr id="119812" name="Picture 4" descr="Picture 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133600"/>
            <a:ext cx="4953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115411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4400">
                <a:solidFill>
                  <a:srgbClr val="2B142D"/>
                </a:solidFill>
                <a:latin typeface="Times New Roman" pitchFamily="-65" charset="0"/>
              </a:rPr>
              <a:t>#8 Mobile Novel Project:  Cell Phone Bestseller</a:t>
            </a:r>
          </a:p>
        </p:txBody>
      </p:sp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685800" y="1981200"/>
            <a:ext cx="4724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r>
              <a:rPr lang="en-US" sz="3200">
                <a:solidFill>
                  <a:srgbClr val="2B142D"/>
                </a:solidFill>
                <a:latin typeface="Times New Roman" pitchFamily="-65" charset="0"/>
              </a:rPr>
              <a:t>Popular in Asia to Read Novels Via Cell.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endParaRPr lang="en-US" sz="3200">
              <a:solidFill>
                <a:srgbClr val="FFFFFF"/>
              </a:solidFill>
              <a:latin typeface="Times New Roman" pitchFamily="-65" charset="0"/>
            </a:endParaRPr>
          </a:p>
        </p:txBody>
      </p:sp>
      <p:pic>
        <p:nvPicPr>
          <p:cNvPr id="120836" name="Picture 4" descr="&#10;Picture 5.pdf 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1905000"/>
            <a:ext cx="26670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7" name="TextBox 4"/>
          <p:cNvSpPr txBox="1">
            <a:spLocks noChangeArrowheads="1"/>
          </p:cNvSpPr>
          <p:nvPr/>
        </p:nvSpPr>
        <p:spPr bwMode="auto">
          <a:xfrm>
            <a:off x="2286000" y="6096000"/>
            <a:ext cx="5029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FFFFFF"/>
                </a:solidFill>
                <a:latin typeface="Lucida Grande" pitchFamily="-65" charset="0"/>
                <a:hlinkClick r:id="rId3"/>
              </a:rPr>
              <a:t>http://www.nytimes.com/2008/01/20/world/asia/20japan.html?_r=2&amp;pagewanted=1&amp;th&amp;emc=th&amp;oref=slogin</a:t>
            </a:r>
            <a:r>
              <a:rPr lang="en-US" sz="1200">
                <a:solidFill>
                  <a:srgbClr val="FFFFFF"/>
                </a:solidFill>
                <a:latin typeface="Lucida Grande" pitchFamily="-65" charset="0"/>
              </a:rPr>
              <a:t> </a:t>
            </a:r>
          </a:p>
          <a:p>
            <a:endParaRPr lang="en-US" sz="1200">
              <a:latin typeface="Rockwel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9</a:t>
            </a:r>
            <a:r>
              <a:rPr lang="en-US" baseline="3000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th</a:t>
            </a: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Graders Text Messaging Romeo and Juliet</a:t>
            </a: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3944937" cy="42084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9</a:t>
            </a:r>
            <a:r>
              <a:rPr lang="en-US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th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Grade English in Michigan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Translating Romeo and Juliet to “text speak”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Start in class with translating a few lines to a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wiffiti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board.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Voting on best “translations”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Move to Homework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Create a whole text message novel of Romeo and Juliet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4"/>
          <p:cNvSpPr>
            <a:spLocks noGrp="1"/>
          </p:cNvSpPr>
          <p:nvPr>
            <p:ph type="title"/>
          </p:nvPr>
        </p:nvSpPr>
        <p:spPr>
          <a:xfrm>
            <a:off x="900113" y="533400"/>
            <a:ext cx="7345362" cy="1676400"/>
          </a:xfrm>
        </p:spPr>
        <p:txBody>
          <a:bodyPr/>
          <a:lstStyle/>
          <a:p>
            <a:pPr eaLnBrk="1" hangingPunct="1"/>
            <a:r>
              <a:rPr lang="en-US" smtClean="0"/>
              <a:t>Text Message Shakespeare</a:t>
            </a:r>
          </a:p>
        </p:txBody>
      </p:sp>
      <p:sp>
        <p:nvSpPr>
          <p:cNvPr id="122883" name="Text Placeholder 5"/>
          <p:cNvSpPr>
            <a:spLocks noGrp="1"/>
          </p:cNvSpPr>
          <p:nvPr>
            <p:ph type="body" idx="1"/>
          </p:nvPr>
        </p:nvSpPr>
        <p:spPr>
          <a:xfrm>
            <a:off x="900113" y="2386013"/>
            <a:ext cx="7345362" cy="1498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04040"/>
                </a:solidFill>
              </a:rPr>
              <a:t>As You Like It</a:t>
            </a:r>
          </a:p>
        </p:txBody>
      </p:sp>
      <p:pic>
        <p:nvPicPr>
          <p:cNvPr id="122884" name="Picture 5" descr="Picture 11.png"/>
          <p:cNvPicPr>
            <a:picLocks noChangeAspect="1"/>
          </p:cNvPicPr>
          <p:nvPr/>
        </p:nvPicPr>
        <p:blipFill>
          <a:blip r:embed="rId3"/>
          <a:srcRect l="26556" r="4790"/>
          <a:stretch>
            <a:fillRect/>
          </a:stretch>
        </p:blipFill>
        <p:spPr bwMode="auto">
          <a:xfrm>
            <a:off x="2362200" y="3200400"/>
            <a:ext cx="44783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Message Activity…</a:t>
            </a:r>
          </a:p>
        </p:txBody>
      </p:sp>
      <p:sp>
        <p:nvSpPr>
          <p:cNvPr id="124931" name="Text Placeholder 4"/>
          <p:cNvSpPr>
            <a:spLocks noGrp="1"/>
          </p:cNvSpPr>
          <p:nvPr>
            <p:ph idx="1"/>
          </p:nvPr>
        </p:nvSpPr>
        <p:spPr>
          <a:xfrm>
            <a:off x="900113" y="2133600"/>
            <a:ext cx="3976687" cy="3932238"/>
          </a:xfrm>
        </p:spPr>
        <p:txBody>
          <a:bodyPr/>
          <a:lstStyle/>
          <a:p>
            <a:pPr eaLnBrk="1" hangingPunct="1">
              <a:buFont typeface="Arial" pitchFamily="-65" charset="0"/>
              <a:buNone/>
            </a:pPr>
            <a:r>
              <a:rPr lang="en-US" smtClean="0"/>
              <a:t>Subscribe to our text mark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Read the expert from Shakespeare's "As You Like It”</a:t>
            </a:r>
          </a:p>
          <a:p>
            <a:pPr eaLnBrk="1" hangingPunct="1">
              <a:buFont typeface="Arial" pitchFamily="-65" charset="0"/>
              <a:buNone/>
            </a:pPr>
            <a:r>
              <a:rPr lang="en-US" smtClean="0"/>
              <a:t>In 120 Characters or less, send a text message that summarizes Orlando's speech to:</a:t>
            </a:r>
          </a:p>
        </p:txBody>
      </p:sp>
      <p:pic>
        <p:nvPicPr>
          <p:cNvPr id="124932" name="Picture 4" descr="Picture 17.pdf                                                 0002D950Macintosh HD                   C2A85713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514600"/>
            <a:ext cx="41148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3" name="TextBox 4"/>
          <p:cNvSpPr txBox="1">
            <a:spLocks noChangeArrowheads="1"/>
          </p:cNvSpPr>
          <p:nvPr/>
        </p:nvSpPr>
        <p:spPr bwMode="auto">
          <a:xfrm>
            <a:off x="900113" y="6065838"/>
            <a:ext cx="7345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#8 Mobile Oral Quiz!</a:t>
            </a:r>
          </a:p>
        </p:txBody>
      </p:sp>
      <p:sp>
        <p:nvSpPr>
          <p:cNvPr id="125955" name="Content Placeholder 2"/>
          <p:cNvSpPr>
            <a:spLocks noGrp="1"/>
          </p:cNvSpPr>
          <p:nvPr>
            <p:ph idx="1"/>
          </p:nvPr>
        </p:nvSpPr>
        <p:spPr>
          <a:xfrm>
            <a:off x="900113" y="1828800"/>
            <a:ext cx="3290887" cy="3932238"/>
          </a:xfrm>
        </p:spPr>
        <p:txBody>
          <a:bodyPr/>
          <a:lstStyle/>
          <a:p>
            <a:r>
              <a:rPr lang="en-US" dirty="0" smtClean="0"/>
              <a:t>Send an audio quiz or survey to multiple cell phones at once.</a:t>
            </a:r>
          </a:p>
          <a:p>
            <a:r>
              <a:rPr lang="en-US" dirty="0" smtClean="0"/>
              <a:t>Receive instant feedback as they take quiz/survey</a:t>
            </a:r>
          </a:p>
          <a:p>
            <a:r>
              <a:rPr lang="en-US" dirty="0" smtClean="0"/>
              <a:t>Results all compiled in private account.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3"/>
              </a:rPr>
              <a:t>http://phonevite.com</a:t>
            </a:r>
            <a:r>
              <a:rPr lang="en-US" dirty="0" smtClean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875" y="3124200"/>
            <a:ext cx="2768600" cy="104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63" y="609600"/>
            <a:ext cx="7583487" cy="10445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#8 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Phonecasting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: Listen to Books/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Webpages/Blogs/Radio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 via Cell Phone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498475" y="2103438"/>
            <a:ext cx="7556500" cy="4144962"/>
          </a:xfrm>
        </p:spPr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i="1" smtClean="0"/>
              <a:t>Listen to books, webpages, blogs, and radio on-demand via cell phone.  Anytime from anywhere!	</a:t>
            </a:r>
            <a:r>
              <a:rPr lang="en-US" smtClean="0"/>
              <a:t>	</a:t>
            </a:r>
          </a:p>
        </p:txBody>
      </p:sp>
      <p:pic>
        <p:nvPicPr>
          <p:cNvPr id="126980" name="Picture 5" descr="Picture 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352800"/>
            <a:ext cx="45720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Listen to Any Podcast or RSS Feed Via Phone</a:t>
            </a:r>
          </a:p>
        </p:txBody>
      </p:sp>
      <p:pic>
        <p:nvPicPr>
          <p:cNvPr id="129027" name="Picture 3" descr="Picture 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267200"/>
            <a:ext cx="82296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8" name="TextBox 4"/>
          <p:cNvSpPr txBox="1">
            <a:spLocks noChangeArrowheads="1"/>
          </p:cNvSpPr>
          <p:nvPr/>
        </p:nvSpPr>
        <p:spPr bwMode="auto">
          <a:xfrm>
            <a:off x="2667000" y="2057400"/>
            <a:ext cx="4724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>
                <a:hlinkClick r:id="rId3"/>
              </a:rPr>
              <a:t>http://podlinez.com/</a:t>
            </a:r>
            <a:endParaRPr lang="en-US" sz="2800"/>
          </a:p>
          <a:p>
            <a:pPr algn="ctr"/>
            <a:r>
              <a:rPr lang="en-US" sz="2800"/>
              <a:t>Get a phone number for ANY Internet podcast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Call and Listen to MOMA’s latest galleries</a:t>
            </a:r>
          </a:p>
        </p:txBody>
      </p:sp>
      <p:sp>
        <p:nvSpPr>
          <p:cNvPr id="130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1 (801) 349-3832</a:t>
            </a:r>
          </a:p>
        </p:txBody>
      </p:sp>
      <p:pic>
        <p:nvPicPr>
          <p:cNvPr id="130052" name="Picture 3" descr="Picture 1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133600"/>
            <a:ext cx="5138738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3" name="Picture 4" descr="Picture 1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5" y="3505200"/>
            <a:ext cx="21256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Cell Phones?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1584325"/>
            <a:ext cx="7108825" cy="4587875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Accessibility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72.4% of Canadian households have  at least one Cell Phone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Low Cost</a:t>
            </a:r>
          </a:p>
          <a:p>
            <a:pPr lvl="1" eaLnBrk="1" hangingPunct="1">
              <a:defRPr/>
            </a:pPr>
            <a:r>
              <a:rPr lang="en-US" sz="2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End of 2012 education technology spending will reach 56.2 billion dollars. (USA)</a:t>
            </a:r>
            <a:endParaRPr lang="en-US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How Students’ View Cell Phones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  <a:hlinkClick r:id="rId3"/>
              </a:rPr>
              <a:t>3 Generations of Cell Phone Users (NPR)</a:t>
            </a:r>
            <a:endParaRPr lang="en-US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th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graders preferred form of communication is a cell phone (Canadian)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How Students View Learning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Free Agent Learners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Anywhere, anytime, any place at any pace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1-800-2chacha (text </a:t>
            </a:r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chacha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</a:p>
          <a:p>
            <a:pPr lvl="1" eaLnBrk="1" hangingPunct="1">
              <a:defRPr/>
            </a:pPr>
            <a:r>
              <a:rPr lang="en-US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MyMiaMia</a:t>
            </a: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 (1-416-800-0879)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Google 411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The 21</a:t>
            </a:r>
            <a:r>
              <a:rPr lang="en-US" b="1" baseline="30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st</a:t>
            </a:r>
            <a:r>
              <a:rPr lang="en-US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 Century Professional World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Future jobs require mobile skill</a:t>
            </a: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/>
                <a:cs typeface="Times New Roman"/>
              </a:rPr>
              <a:t>World ranking of cell phone ownership and Canadians?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900" dirty="0" smtClean="0"/>
              <a:t>#9 </a:t>
            </a:r>
            <a:r>
              <a:rPr lang="en-US" sz="3900" dirty="0"/>
              <a:t>Create your own Mobile Review!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-65" charset="2"/>
              <a:buNone/>
            </a:pPr>
            <a:r>
              <a:rPr lang="en-US" smtClean="0"/>
              <a:t>Create ringtones, which can be used for reviews of content.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900"/>
              <a:t>#10 Create your own Periodic Table Ringtone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5800" y="1676400"/>
            <a:ext cx="6415088" cy="5129213"/>
          </a:xfrm>
        </p:spPr>
        <p:txBody>
          <a:bodyPr rtlCol="0">
            <a:noAutofit/>
          </a:bodyPr>
          <a:lstStyle/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-65" charset="0"/>
              <a:buNone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Your Assignment: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-65" charset="0"/>
              <a:buNone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Create a "rap" or "song" about a chemical element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Call our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Drop.io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# and Record your song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Login to our Drop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Next to drop, click on down arrow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Select "Send to"---"phone” and Type in your cell phone number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You should receive your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ringtone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 shortly in a text message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Open it up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Save As-- Sound on your phone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Now it can be a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ringtone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cs"/>
              </a:rPr>
              <a:t>!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#10 Web 2.0 Voicemail</a:t>
            </a:r>
          </a:p>
        </p:txBody>
      </p:sp>
      <p:sp>
        <p:nvSpPr>
          <p:cNvPr id="133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-65" charset="2"/>
              <a:buNone/>
            </a:pPr>
            <a:r>
              <a:rPr lang="en-US" smtClean="0"/>
              <a:t>A cell phone that couples with a website in order to create MP3 files of voicemails, transcripts of voicemails, smart greeting for individual or groups of callers, and stores all calling information.</a:t>
            </a:r>
          </a:p>
        </p:txBody>
      </p:sp>
      <p:pic>
        <p:nvPicPr>
          <p:cNvPr id="133124" name="Picture 5" descr="Picture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683226"/>
            <a:ext cx="4343400" cy="288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4" descr="Picture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-15875"/>
            <a:ext cx="2679700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1" name="Picture 13" descr="Picture 24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8388" y="-15875"/>
            <a:ext cx="2068512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2" name="Picture 3" descr="Picture 1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4525" y="533400"/>
            <a:ext cx="2149475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5" descr="Picture 16.png"/>
          <p:cNvPicPr>
            <a:picLocks noChangeAspect="1"/>
          </p:cNvPicPr>
          <p:nvPr/>
        </p:nvPicPr>
        <p:blipFill>
          <a:blip r:embed="rId5"/>
          <a:srcRect b="61810"/>
          <a:stretch>
            <a:fillRect/>
          </a:stretch>
        </p:blipFill>
        <p:spPr bwMode="auto">
          <a:xfrm>
            <a:off x="0" y="4776788"/>
            <a:ext cx="221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4" name="Picture 6" descr="Picture 17.png"/>
          <p:cNvPicPr>
            <a:picLocks noChangeAspect="1"/>
          </p:cNvPicPr>
          <p:nvPr/>
        </p:nvPicPr>
        <p:blipFill>
          <a:blip r:embed="rId6"/>
          <a:srcRect b="67090"/>
          <a:stretch>
            <a:fillRect/>
          </a:stretch>
        </p:blipFill>
        <p:spPr bwMode="auto">
          <a:xfrm>
            <a:off x="5391150" y="76200"/>
            <a:ext cx="375285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5" name="Picture 7" descr="Picture 19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65550"/>
            <a:ext cx="58261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6" name="Picture 9" descr="Picture 20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600200"/>
            <a:ext cx="375285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7" name="Picture 10" descr="Picture 21.png"/>
          <p:cNvPicPr>
            <a:picLocks noChangeAspect="1"/>
          </p:cNvPicPr>
          <p:nvPr/>
        </p:nvPicPr>
        <p:blipFill>
          <a:blip r:embed="rId9"/>
          <a:srcRect b="68430"/>
          <a:stretch>
            <a:fillRect/>
          </a:stretch>
        </p:blipFill>
        <p:spPr bwMode="auto">
          <a:xfrm>
            <a:off x="2078038" y="5295900"/>
            <a:ext cx="4862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8" name="Picture 11" descr="Picture 22.png"/>
          <p:cNvPicPr>
            <a:picLocks noChangeAspect="1"/>
          </p:cNvPicPr>
          <p:nvPr/>
        </p:nvPicPr>
        <p:blipFill>
          <a:blip r:embed="rId10"/>
          <a:srcRect r="29109"/>
          <a:stretch>
            <a:fillRect/>
          </a:stretch>
        </p:blipFill>
        <p:spPr bwMode="auto">
          <a:xfrm>
            <a:off x="-76200" y="2743200"/>
            <a:ext cx="411321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9" name="Picture 12" descr="Picture 23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691188"/>
            <a:ext cx="549275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0" name="Picture 15" descr="Picture 26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533400"/>
            <a:ext cx="25908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1" name="Picture 16" descr="Picture 27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994525" y="5346700"/>
            <a:ext cx="19716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2" name="Picture 17" descr="Picture 28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733800" y="2366963"/>
            <a:ext cx="4038600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Oval 23"/>
          <p:cNvSpPr/>
          <p:nvPr/>
        </p:nvSpPr>
        <p:spPr>
          <a:xfrm>
            <a:off x="7016750" y="762000"/>
            <a:ext cx="2127250" cy="1890713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35184" name="Picture 25" descr="Picture 7.pn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19800" y="2819400"/>
            <a:ext cx="33321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18"/>
          <p:cNvSpPr/>
          <p:nvPr/>
        </p:nvSpPr>
        <p:spPr>
          <a:xfrm>
            <a:off x="6705600" y="3214688"/>
            <a:ext cx="2127250" cy="1890712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654550" y="533400"/>
            <a:ext cx="2127250" cy="1066800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286000" y="-76200"/>
            <a:ext cx="2127250" cy="1890713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0" y="2487613"/>
            <a:ext cx="4406900" cy="1398587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078038" y="5105400"/>
            <a:ext cx="3402012" cy="762000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962400" y="2017713"/>
            <a:ext cx="2514600" cy="877887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505200" y="5691188"/>
            <a:ext cx="2127250" cy="709612"/>
          </a:xfrm>
          <a:prstGeom prst="ellipse">
            <a:avLst/>
          </a:prstGeom>
          <a:noFill/>
          <a:ln w="7620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10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Geo-Blogging Project:  Orienteering</a:t>
            </a:r>
          </a:p>
        </p:txBody>
      </p:sp>
      <p:pic>
        <p:nvPicPr>
          <p:cNvPr id="136195" name="Picture 4" descr="Picture 4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1200" y="2133600"/>
            <a:ext cx="16256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6" name="Picture 5" descr="Picture 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9425" y="4572000"/>
            <a:ext cx="2466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5" descr="/Users/elizkeren/Desktop/Presentations/Using Geocached QR Codes for Revision in a PE Classroom.mov">
            <a:hlinkClick r:id="" action="ppaction://media"/>
          </p:cNvPr>
          <p:cNvPicPr/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574800" y="21336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8" name="Rectangle 7"/>
          <p:cNvSpPr>
            <a:spLocks noChangeArrowheads="1"/>
          </p:cNvSpPr>
          <p:nvPr/>
        </p:nvSpPr>
        <p:spPr bwMode="auto">
          <a:xfrm>
            <a:off x="3505200" y="6324600"/>
            <a:ext cx="1997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2B142D"/>
                </a:solidFill>
                <a:hlinkClick r:id="rId7"/>
              </a:rPr>
              <a:t>http://kaywa.com</a:t>
            </a:r>
            <a:r>
              <a:rPr lang="en-US">
                <a:solidFill>
                  <a:srgbClr val="2B142D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6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6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19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197"/>
                </p:tgtEl>
              </p:cMediaNode>
            </p:vide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Getting Started</a:t>
            </a:r>
          </a:p>
        </p:txBody>
      </p:sp>
      <p:sp>
        <p:nvSpPr>
          <p:cNvPr id="138243" name="Content Placeholder 4"/>
          <p:cNvSpPr>
            <a:spLocks noGrp="1"/>
          </p:cNvSpPr>
          <p:nvPr>
            <p:ph idx="1"/>
          </p:nvPr>
        </p:nvSpPr>
        <p:spPr>
          <a:xfrm>
            <a:off x="739775" y="2209800"/>
            <a:ext cx="7947025" cy="38592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200" dirty="0" smtClean="0"/>
              <a:t>DO NOT attempt to change policy (yet)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 smtClean="0"/>
              <a:t>Survey Students on Cell Phones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Who has one? What is their plan?  Preference for Communication?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 smtClean="0"/>
              <a:t>Talk with students about cell phone safety &amp; etiquette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Create a social contract for cell phone use with school assignments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 smtClean="0"/>
              <a:t>Start with OPTIONAL homework/EC projects outside of classroom.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dirty="0" smtClean="0"/>
              <a:t>Start with what YOU are comfortable with (such as phone call resources like </a:t>
            </a:r>
            <a:r>
              <a:rPr lang="en-US" sz="2200" dirty="0" err="1" smtClean="0"/>
              <a:t>Drop.io</a:t>
            </a:r>
            <a:r>
              <a:rPr lang="en-US" sz="22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 A Teachers Journey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3838" y="1905000"/>
            <a:ext cx="7345362" cy="393223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http://www.cellularlearning.org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Picture 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581712"/>
            <a:ext cx="5269936" cy="3666688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Video Tutorials</a:t>
            </a:r>
          </a:p>
        </p:txBody>
      </p:sp>
      <p:sp>
        <p:nvSpPr>
          <p:cNvPr id="139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sz="2200" dirty="0" err="1" smtClean="0"/>
              <a:t>Drop.io</a:t>
            </a:r>
            <a:r>
              <a:rPr lang="en-US" sz="2200" dirty="0" smtClean="0"/>
              <a:t>  (</a:t>
            </a:r>
            <a:r>
              <a:rPr lang="en-US" sz="2200" dirty="0" err="1" smtClean="0"/>
              <a:t>Podcast</a:t>
            </a:r>
            <a:r>
              <a:rPr lang="en-US" sz="2200" dirty="0" smtClean="0"/>
              <a:t>, videos, and pictures to private or public drop)</a:t>
            </a:r>
          </a:p>
          <a:p>
            <a:pPr eaLnBrk="1" hangingPunct="1"/>
            <a:r>
              <a:rPr lang="en-US" sz="2200" dirty="0" smtClean="0">
                <a:hlinkClick r:id="rId2"/>
              </a:rPr>
              <a:t>http://www.screencast-o-matic.com/watch/cjXZXVnTx</a:t>
            </a:r>
            <a:r>
              <a:rPr lang="en-US" sz="2200" dirty="0" smtClean="0"/>
              <a:t> </a:t>
            </a:r>
          </a:p>
          <a:p>
            <a:pPr eaLnBrk="1" hangingPunct="1">
              <a:buFontTx/>
              <a:buNone/>
            </a:pPr>
            <a:r>
              <a:rPr lang="en-US" sz="2200" dirty="0" err="1" smtClean="0"/>
              <a:t>TextMarks</a:t>
            </a:r>
            <a:r>
              <a:rPr lang="en-US" sz="2200" dirty="0" smtClean="0"/>
              <a:t> (Text Message Alerts)</a:t>
            </a:r>
          </a:p>
          <a:p>
            <a:pPr eaLnBrk="1" hangingPunct="1"/>
            <a:r>
              <a:rPr lang="en-US" sz="2200" dirty="0" smtClean="0">
                <a:hlinkClick r:id="rId3"/>
              </a:rPr>
              <a:t>http://www.screencast-o-matic.com/watch/cjXZXBnTa</a:t>
            </a:r>
            <a:r>
              <a:rPr lang="en-US" sz="2200" dirty="0" smtClean="0"/>
              <a:t> </a:t>
            </a:r>
          </a:p>
          <a:p>
            <a:pPr eaLnBrk="1" hangingPunct="1">
              <a:buFontTx/>
              <a:buNone/>
            </a:pPr>
            <a:r>
              <a:rPr lang="en-US" sz="2200" dirty="0" err="1" smtClean="0"/>
              <a:t>Flickr</a:t>
            </a:r>
            <a:r>
              <a:rPr lang="en-US" sz="2200" dirty="0" smtClean="0"/>
              <a:t> Mobile (Pictures and Videos)</a:t>
            </a:r>
          </a:p>
          <a:p>
            <a:pPr eaLnBrk="1" hangingPunct="1"/>
            <a:r>
              <a:rPr lang="en-US" sz="2200" dirty="0" smtClean="0">
                <a:hlinkClick r:id="rId4"/>
              </a:rPr>
              <a:t>http://www.screencast-o-matic.com/watch/cQenX0eio</a:t>
            </a:r>
            <a:r>
              <a:rPr lang="en-US" sz="2200" dirty="0" smtClean="0"/>
              <a:t> 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Video Tutorials</a:t>
            </a:r>
          </a:p>
        </p:txBody>
      </p:sp>
      <p:sp>
        <p:nvSpPr>
          <p:cNvPr id="140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pitchFamily="-65" charset="0"/>
              <a:buNone/>
            </a:pPr>
            <a:r>
              <a:rPr lang="en-US" sz="1900" smtClean="0"/>
              <a:t>Polleverywhere (Cell phone polling and brainstorming, CPS-clickers)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>
                <a:hlinkClick r:id="rId2"/>
              </a:rPr>
              <a:t>http://www.teachertube.com/viewVideo.php?video_id=22246&amp;title=Poll_Everywhere_Tutorial&amp;ref=elikeren</a:t>
            </a:r>
            <a:r>
              <a:rPr lang="en-US" sz="1900" smtClean="0"/>
              <a:t> </a:t>
            </a:r>
          </a:p>
          <a:p>
            <a:pPr eaLnBrk="1" hangingPunct="1">
              <a:lnSpc>
                <a:spcPct val="80000"/>
              </a:lnSpc>
              <a:buFont typeface="Arial" pitchFamily="-65" charset="0"/>
              <a:buNone/>
            </a:pPr>
            <a:r>
              <a:rPr lang="en-US" sz="1900" smtClean="0"/>
              <a:t>Dial2Do (Speech to Text; Listen to webpages; Listen to email/cal….etc)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>
                <a:hlinkClick r:id="rId3"/>
              </a:rPr>
              <a:t>http://www.screencast-o-matic.com/watch/cjXZlcnTz</a:t>
            </a:r>
            <a:r>
              <a:rPr lang="en-US" sz="1900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900" smtClean="0"/>
              <a:t>Flagr (Location Blogging with Photos and text directly to a map)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>
                <a:hlinkClick r:id="rId4"/>
              </a:rPr>
              <a:t>http://www.teachertube.com/viewVideo.php?video_id=22248&amp;title=Flagr_tutorial&amp;ref=elikeren</a:t>
            </a:r>
            <a:r>
              <a:rPr lang="en-US" sz="1900" smtClean="0"/>
              <a:t> 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Video Tutorials</a:t>
            </a:r>
          </a:p>
        </p:txBody>
      </p:sp>
      <p:sp>
        <p:nvSpPr>
          <p:cNvPr id="141315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7345363" cy="39322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-65" charset="0"/>
              <a:buNone/>
            </a:pPr>
            <a:r>
              <a:rPr lang="en-US" smtClean="0"/>
              <a:t>Wiffiti Tutorial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hlinkClick r:id="rId2"/>
              </a:rPr>
              <a:t>http://www.screenjelly.com/watch/2VnbOOYBnYg</a:t>
            </a:r>
            <a:r>
              <a:rPr lang="en-US" smtClean="0"/>
              <a:t> </a:t>
            </a:r>
          </a:p>
          <a:p>
            <a:pPr eaLnBrk="1" hangingPunct="1">
              <a:lnSpc>
                <a:spcPct val="90000"/>
              </a:lnSpc>
              <a:buFont typeface="Arial" pitchFamily="-65" charset="0"/>
              <a:buNone/>
            </a:pPr>
            <a:r>
              <a:rPr lang="en-US" smtClean="0"/>
              <a:t>Google Voice Tutorial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hlinkClick r:id="rId3"/>
              </a:rPr>
              <a:t>http://screenjel.ly/jaHY84F46v8</a:t>
            </a:r>
            <a:r>
              <a:rPr lang="en-US" smtClean="0"/>
              <a:t>  </a:t>
            </a:r>
          </a:p>
          <a:p>
            <a:pPr eaLnBrk="1" hangingPunct="1">
              <a:lnSpc>
                <a:spcPct val="90000"/>
              </a:lnSpc>
              <a:buFont typeface="Arial" pitchFamily="-65" charset="0"/>
              <a:buNone/>
            </a:pPr>
            <a:r>
              <a:rPr lang="en-US" smtClean="0"/>
              <a:t>Blaster Tutorial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hlinkClick r:id="rId4"/>
              </a:rPr>
              <a:t>http://screenjel.ly/JmsN9MnbdG8</a:t>
            </a:r>
            <a:r>
              <a:rPr lang="en-US" smtClean="0"/>
              <a:t>  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FFFFFF"/>
      </a:dk1>
      <a:lt1>
        <a:srgbClr val="000000"/>
      </a:lt1>
      <a:dk2>
        <a:srgbClr val="7C8F97"/>
      </a:dk2>
      <a:lt2>
        <a:srgbClr val="D1D0C8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18556</TotalTime>
  <Words>3182</Words>
  <Application>Microsoft Office PowerPoint</Application>
  <PresentationFormat>On-screen Show (4:3)</PresentationFormat>
  <Paragraphs>472</Paragraphs>
  <Slides>99</Slides>
  <Notes>19</Notes>
  <HiddenSlides>0</HiddenSlides>
  <MMClips>1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2" baseType="lpstr">
      <vt:lpstr>Capital</vt:lpstr>
      <vt:lpstr>Macintosh HD:Users:elizkeren:Desktop:New Book:General Permission Slip for Class Related Cell Phone Use.doc!OLE_LINK1</vt:lpstr>
      <vt:lpstr>Document</vt:lpstr>
      <vt:lpstr>Send a new text message  To: 99503  In Message: 24556 and your message</vt:lpstr>
      <vt:lpstr>Slide 2</vt:lpstr>
      <vt:lpstr>Slide 3</vt:lpstr>
      <vt:lpstr>Connecting Student Cell Phones to Classroom Instruction</vt:lpstr>
      <vt:lpstr>http://abel.wikispaces.com </vt:lpstr>
      <vt:lpstr>Meet Liz…</vt:lpstr>
      <vt:lpstr>Why students’ own cell phones?</vt:lpstr>
      <vt:lpstr>The Research</vt:lpstr>
      <vt:lpstr>Why Cell Phones?</vt:lpstr>
      <vt:lpstr>By 2010 it is estimated …</vt:lpstr>
      <vt:lpstr>Slide 11</vt:lpstr>
      <vt:lpstr>Slide 12</vt:lpstr>
      <vt:lpstr>Companies Go Mobile</vt:lpstr>
      <vt:lpstr>Search for “cell phone  skills” on Monster.com </vt:lpstr>
      <vt:lpstr>Text message one reason why cell phones should NOT be integrated in learning.</vt:lpstr>
      <vt:lpstr>Cheating is a problem…</vt:lpstr>
      <vt:lpstr>Even MORE of a problem</vt:lpstr>
      <vt:lpstr>70% of U.S. schools completely ban cell phones from campus  </vt:lpstr>
      <vt:lpstr>Life Consequences</vt:lpstr>
      <vt:lpstr>Current Banning and Structures are NOT working</vt:lpstr>
      <vt:lpstr>How do we change?</vt:lpstr>
      <vt:lpstr>Craik School in Canada Using Cell Phones in Middle School</vt:lpstr>
      <vt:lpstr>5 Rules for Cell Phones in Schools</vt:lpstr>
      <vt:lpstr>Inclusive Cell Phone Policy</vt:lpstr>
      <vt:lpstr>Discuss Mobile Safety &amp; Appropriate Use</vt:lpstr>
      <vt:lpstr>What can students do with a basic cell phone?</vt:lpstr>
      <vt:lpstr>Slide 27</vt:lpstr>
      <vt:lpstr>12 Project Samples: Basic Cell Phones Become Learning Tools</vt:lpstr>
      <vt:lpstr>Questions…</vt:lpstr>
      <vt:lpstr>The Projects!</vt:lpstr>
      <vt:lpstr>#1 Mobile Podcasting/Live Radio</vt:lpstr>
      <vt:lpstr>#1 Mobile Podcasting Project:  Radio Theater</vt:lpstr>
      <vt:lpstr>#1 Mobile Podcasting Project:  Author Study</vt:lpstr>
      <vt:lpstr>#1 Mobile Podcasting Project:  Science Inquiry Questions</vt:lpstr>
      <vt:lpstr>#1 Mobile Podcasting Project:  Connecting Algebra to Real World</vt:lpstr>
      <vt:lpstr>#1 Mobile Podcasting Project:  Spanish Poetry</vt:lpstr>
      <vt:lpstr>Slide 37</vt:lpstr>
      <vt:lpstr>#1 Mobile Podcasting Project:  Live Radio Broadcasts</vt:lpstr>
      <vt:lpstr>Podcast Activity:  NPR “This I Believe…”</vt:lpstr>
      <vt:lpstr>This I Believe Podcasting Project…</vt:lpstr>
      <vt:lpstr>#2 Classroom Performance Systems (CPS)</vt:lpstr>
      <vt:lpstr>#2 Mobile Poll or Survey: American Literature Survey</vt:lpstr>
      <vt:lpstr>Polling Project:  Together we will create a poll for “This I Believe…”</vt:lpstr>
      <vt:lpstr>#3 Avatar Project:  Spanish Oral Exams</vt:lpstr>
      <vt:lpstr>Slide 45</vt:lpstr>
      <vt:lpstr>#4 Phone Logging</vt:lpstr>
      <vt:lpstr>#5 Mobile Note taking and Organization</vt:lpstr>
      <vt:lpstr>#4 Mobile Note taking and Organization</vt:lpstr>
      <vt:lpstr>#4 Mobile Note taking and Organization Project:  Student’s Mobile Scheduling</vt:lpstr>
      <vt:lpstr>Scheduling Project: Google Cal to Cell Phone via Dial2do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#5 Mobile Photo and Video blogging or Posting</vt:lpstr>
      <vt:lpstr>#5 Mobile Photo and Video blogging or Posting</vt:lpstr>
      <vt:lpstr>#5 PhotoPosting Project:  Documenting Lab Activities</vt:lpstr>
      <vt:lpstr>#5 PhotoPosting Project:  Mathematical images</vt:lpstr>
      <vt:lpstr>#5 PhotoPosting Project: Cell Phones &amp; Facebook to Document Everyday Culture</vt:lpstr>
      <vt:lpstr>#5 PhotoPosting Project:  Field Trips</vt:lpstr>
      <vt:lpstr>#5 PhotoPosting Project:  Field Trip Documentation</vt:lpstr>
      <vt:lpstr>#5 PhotoPosting Project: Send Videos of Homework to Cells</vt:lpstr>
      <vt:lpstr>#5 PhotoPosting Project:  Documenting Australian Environment</vt:lpstr>
      <vt:lpstr>#5 Photoblogging Project:  iReporting</vt:lpstr>
      <vt:lpstr>#5 Photoblogging Project:  iReporting</vt:lpstr>
      <vt:lpstr>Biology Project with Flickr</vt:lpstr>
      <vt:lpstr>#5 Location Mobile Blogging Project:  North American Lighthouses</vt:lpstr>
      <vt:lpstr>#7 Text Message Alerts!</vt:lpstr>
      <vt:lpstr>#7 Text Message Project: Text politicians, ask questions </vt:lpstr>
      <vt:lpstr>#7 Alerts Project: Film on the Fly</vt:lpstr>
      <vt:lpstr>#7 Text Alert Project: Text-An-Expert</vt:lpstr>
      <vt:lpstr>Slide 81</vt:lpstr>
      <vt:lpstr>Slide 82</vt:lpstr>
      <vt:lpstr>9th Graders Text Messaging Romeo and Juliet</vt:lpstr>
      <vt:lpstr>Text Message Shakespeare</vt:lpstr>
      <vt:lpstr>Text Message Activity…</vt:lpstr>
      <vt:lpstr>#8 Mobile Oral Quiz!</vt:lpstr>
      <vt:lpstr>#8  Phonecasting: Listen to Books/Webpages/Blogs/Radio via Cell Phone</vt:lpstr>
      <vt:lpstr>Listen to Any Podcast or RSS Feed Via Phone</vt:lpstr>
      <vt:lpstr>Call and Listen to MOMA’s latest galleries</vt:lpstr>
      <vt:lpstr>#9 Create your own Mobile Review!</vt:lpstr>
      <vt:lpstr>#10 Create your own Periodic Table Ringtone</vt:lpstr>
      <vt:lpstr>#10 Web 2.0 Voicemail</vt:lpstr>
      <vt:lpstr>Slide 93</vt:lpstr>
      <vt:lpstr>Geo-Blogging Project:  Orienteering</vt:lpstr>
      <vt:lpstr>Getting Started</vt:lpstr>
      <vt:lpstr>Follow A Teachers Journey</vt:lpstr>
      <vt:lpstr>Video Tutorials</vt:lpstr>
      <vt:lpstr>Video Tutorials</vt:lpstr>
      <vt:lpstr>Video Tutorials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21st Century Teaching with Technology</dc:title>
  <dc:creator>Liz kolb</dc:creator>
  <cp:lastModifiedBy>York Region District Schoolboard</cp:lastModifiedBy>
  <cp:revision>602</cp:revision>
  <dcterms:created xsi:type="dcterms:W3CDTF">2009-08-26T01:43:56Z</dcterms:created>
  <dcterms:modified xsi:type="dcterms:W3CDTF">2009-09-18T18:08:30Z</dcterms:modified>
</cp:coreProperties>
</file>